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24"/>
  </p:notesMasterIdLst>
  <p:handoutMasterIdLst>
    <p:handoutMasterId r:id="rId25"/>
  </p:handoutMasterIdLst>
  <p:sldIdLst>
    <p:sldId id="467" r:id="rId4"/>
    <p:sldId id="484" r:id="rId5"/>
    <p:sldId id="485" r:id="rId6"/>
    <p:sldId id="500" r:id="rId7"/>
    <p:sldId id="501" r:id="rId8"/>
    <p:sldId id="486" r:id="rId9"/>
    <p:sldId id="487" r:id="rId10"/>
    <p:sldId id="488" r:id="rId11"/>
    <p:sldId id="490" r:id="rId12"/>
    <p:sldId id="489" r:id="rId13"/>
    <p:sldId id="491" r:id="rId14"/>
    <p:sldId id="492" r:id="rId15"/>
    <p:sldId id="495" r:id="rId16"/>
    <p:sldId id="494" r:id="rId17"/>
    <p:sldId id="496" r:id="rId18"/>
    <p:sldId id="493" r:id="rId19"/>
    <p:sldId id="499" r:id="rId20"/>
    <p:sldId id="498" r:id="rId21"/>
    <p:sldId id="497" r:id="rId22"/>
    <p:sldId id="483" r:id="rId23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33"/>
    <a:srgbClr val="33CCCC"/>
    <a:srgbClr val="99CCFF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6" autoAdjust="0"/>
    <p:restoredTop sz="94660"/>
  </p:normalViewPr>
  <p:slideViewPr>
    <p:cSldViewPr snapToObjects="1">
      <p:cViewPr varScale="1">
        <p:scale>
          <a:sx n="106" d="100"/>
          <a:sy n="106" d="100"/>
        </p:scale>
        <p:origin x="191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4729A-2898-4F95-A150-005EEAFFA092}" type="doc">
      <dgm:prSet loTypeId="urn:microsoft.com/office/officeart/2005/8/layout/lProcess2" loCatId="relationship" qsTypeId="urn:microsoft.com/office/officeart/2005/8/quickstyle/3d1" qsCatId="3D" csTypeId="urn:microsoft.com/office/officeart/2005/8/colors/colorful5" csCatId="colorful" phldr="1"/>
      <dgm:spPr/>
    </dgm:pt>
    <dgm:pt modelId="{840972EA-E595-49D8-9625-D208D05065DC}">
      <dgm:prSet phldrT="[Texte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1200" b="1" dirty="0" smtClean="0">
            <a:solidFill>
              <a:schemeClr val="tx1"/>
            </a:solidFill>
          </a:endParaRPr>
        </a:p>
        <a:p>
          <a:endParaRPr lang="fr-FR" sz="2000" b="1" dirty="0" smtClean="0">
            <a:solidFill>
              <a:schemeClr val="tx1"/>
            </a:solidFill>
          </a:endParaRPr>
        </a:p>
        <a:p>
          <a:endParaRPr lang="fr-FR" sz="2000" b="1" dirty="0" smtClean="0">
            <a:solidFill>
              <a:schemeClr val="tx1"/>
            </a:solidFill>
          </a:endParaRPr>
        </a:p>
        <a:p>
          <a:r>
            <a:rPr lang="fr-FR" sz="2000" b="1" dirty="0" smtClean="0">
              <a:solidFill>
                <a:schemeClr val="tx1"/>
              </a:solidFill>
            </a:rPr>
            <a:t>1.Formation Professionnelle</a:t>
          </a:r>
        </a:p>
        <a:p>
          <a:r>
            <a:rPr lang="fr-FR" sz="2000" b="0" i="1" dirty="0" smtClean="0">
              <a:solidFill>
                <a:schemeClr val="tx1"/>
              </a:solidFill>
            </a:rPr>
            <a:t>Je</a:t>
          </a:r>
          <a:r>
            <a:rPr lang="fr-FR" sz="2000" b="0" i="1" baseline="0" dirty="0" smtClean="0">
              <a:solidFill>
                <a:schemeClr val="tx1"/>
              </a:solidFill>
            </a:rPr>
            <a:t> suis en reconversion professionnelle et justifie de 3 ans d’expérience professionnelle à temps plein</a:t>
          </a:r>
        </a:p>
        <a:p>
          <a:r>
            <a:rPr lang="fr-FR" sz="2000" b="1" dirty="0" smtClean="0">
              <a:solidFill>
                <a:schemeClr val="tx1"/>
              </a:solidFill>
              <a:sym typeface="Wingdings"/>
            </a:rPr>
            <a:t></a:t>
          </a:r>
          <a:r>
            <a:rPr lang="fr-FR" sz="2000" b="1" i="1" baseline="0" dirty="0" smtClean="0">
              <a:solidFill>
                <a:schemeClr val="tx1"/>
              </a:solidFill>
            </a:rPr>
            <a:t>Concours FPC</a:t>
          </a:r>
        </a:p>
        <a:p>
          <a:endParaRPr lang="fr-FR" sz="2000" b="1" i="1" baseline="0" dirty="0" smtClean="0">
            <a:solidFill>
              <a:schemeClr val="tx1"/>
            </a:solidFill>
          </a:endParaRPr>
        </a:p>
        <a:p>
          <a:r>
            <a:rPr lang="fr-FR" sz="2000" b="1" i="1" baseline="0" dirty="0" smtClean="0">
              <a:solidFill>
                <a:srgbClr val="C00000"/>
              </a:solidFill>
            </a:rPr>
            <a:t>Pour l’IFSI d’ORTHEZ : 10 places </a:t>
          </a:r>
          <a:endParaRPr lang="fr-FR" sz="2000" b="1" i="1" dirty="0">
            <a:solidFill>
              <a:srgbClr val="C00000"/>
            </a:solidFill>
          </a:endParaRPr>
        </a:p>
      </dgm:t>
    </dgm:pt>
    <dgm:pt modelId="{F6B30823-3578-439D-9E2E-9BE3FEB7876B}" type="parTrans" cxnId="{59B28459-702B-42D5-B1B3-CAC4809C7855}">
      <dgm:prSet/>
      <dgm:spPr/>
      <dgm:t>
        <a:bodyPr/>
        <a:lstStyle/>
        <a:p>
          <a:endParaRPr lang="fr-FR"/>
        </a:p>
      </dgm:t>
    </dgm:pt>
    <dgm:pt modelId="{ECB120E4-BA95-4DC1-B2BC-03E9AF8E51AF}" type="sibTrans" cxnId="{59B28459-702B-42D5-B1B3-CAC4809C7855}">
      <dgm:prSet/>
      <dgm:spPr/>
      <dgm:t>
        <a:bodyPr/>
        <a:lstStyle/>
        <a:p>
          <a:endParaRPr lang="fr-FR"/>
        </a:p>
      </dgm:t>
    </dgm:pt>
    <dgm:pt modelId="{B8B6EE51-0974-4426-BEDD-5637F113FD66}">
      <dgm:prSet phldrT="[Texte]"/>
      <dgm:spPr>
        <a:noFill/>
      </dgm:spPr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4517EAC5-5AA0-4619-80FA-9F9BDBAD3F4E}" type="parTrans" cxnId="{A355F5E6-F17C-476B-94DF-973BF3CCA257}">
      <dgm:prSet/>
      <dgm:spPr/>
      <dgm:t>
        <a:bodyPr/>
        <a:lstStyle/>
        <a:p>
          <a:endParaRPr lang="fr-FR"/>
        </a:p>
      </dgm:t>
    </dgm:pt>
    <dgm:pt modelId="{2478D3BC-0CCB-4B64-A072-A87E34E34F9F}" type="sibTrans" cxnId="{A355F5E6-F17C-476B-94DF-973BF3CCA257}">
      <dgm:prSet/>
      <dgm:spPr/>
      <dgm:t>
        <a:bodyPr/>
        <a:lstStyle/>
        <a:p>
          <a:endParaRPr lang="fr-FR"/>
        </a:p>
      </dgm:t>
    </dgm:pt>
    <dgm:pt modelId="{99A82F42-B90C-4448-B3F0-560FAA445627}">
      <dgm:prSet phldrT="[Texte]" custT="1"/>
      <dgm:spPr>
        <a:solidFill>
          <a:schemeClr val="accent1"/>
        </a:solidFill>
      </dgm:spPr>
      <dgm:t>
        <a:bodyPr/>
        <a:lstStyle/>
        <a:p>
          <a:endParaRPr lang="fr-FR" sz="2000" b="1" dirty="0" smtClean="0">
            <a:solidFill>
              <a:schemeClr val="tx1"/>
            </a:solidFill>
          </a:endParaRPr>
        </a:p>
        <a:p>
          <a:r>
            <a:rPr lang="fr-FR" sz="2000" b="1" dirty="0" smtClean="0">
              <a:solidFill>
                <a:schemeClr val="tx1"/>
              </a:solidFill>
            </a:rPr>
            <a:t>2.Détenteur d’un Baccalauréat, étudiant en études secondaires …</a:t>
          </a:r>
        </a:p>
        <a:p>
          <a:endParaRPr lang="fr-FR" sz="2000" b="1" dirty="0" smtClean="0">
            <a:solidFill>
              <a:schemeClr val="tx1"/>
            </a:solidFill>
          </a:endParaRPr>
        </a:p>
        <a:p>
          <a:r>
            <a:rPr lang="fr-FR" sz="2000" b="1" dirty="0" smtClean="0">
              <a:solidFill>
                <a:schemeClr val="tx1"/>
              </a:solidFill>
              <a:sym typeface="Wingdings"/>
            </a:rPr>
            <a:t>PARCOURSUP</a:t>
          </a:r>
        </a:p>
        <a:p>
          <a:endParaRPr lang="fr-FR" sz="2000" b="1" dirty="0" smtClean="0">
            <a:solidFill>
              <a:schemeClr val="tx1"/>
            </a:solidFill>
            <a:sym typeface="Wingdings"/>
          </a:endParaRPr>
        </a:p>
        <a:p>
          <a:r>
            <a:rPr lang="fr-FR" sz="2000" b="1" i="1" dirty="0" smtClean="0">
              <a:solidFill>
                <a:srgbClr val="C00000"/>
              </a:solidFill>
              <a:sym typeface="Wingdings"/>
            </a:rPr>
            <a:t>Pour l’IFSI d’ORTHEZ : 34 places</a:t>
          </a:r>
        </a:p>
        <a:p>
          <a:endParaRPr lang="fr-FR" sz="2000" b="1" dirty="0" smtClean="0">
            <a:solidFill>
              <a:schemeClr val="tx1"/>
            </a:solidFill>
            <a:sym typeface="Wingdings"/>
          </a:endParaRPr>
        </a:p>
        <a:p>
          <a:r>
            <a:rPr lang="fr-FR" sz="2000" b="1" dirty="0" smtClean="0">
              <a:solidFill>
                <a:schemeClr val="tx1"/>
              </a:solidFill>
              <a:sym typeface="Wingdings"/>
            </a:rPr>
            <a:t> </a:t>
          </a:r>
          <a:endParaRPr lang="fr-FR" sz="2000" b="1" dirty="0">
            <a:solidFill>
              <a:schemeClr val="tx1"/>
            </a:solidFill>
          </a:endParaRPr>
        </a:p>
      </dgm:t>
    </dgm:pt>
    <dgm:pt modelId="{433DE979-328F-4889-BC9A-A340E1FEE41A}" type="parTrans" cxnId="{E24A32B5-3672-41BB-8523-AE0119851236}">
      <dgm:prSet/>
      <dgm:spPr/>
      <dgm:t>
        <a:bodyPr/>
        <a:lstStyle/>
        <a:p>
          <a:endParaRPr lang="fr-FR"/>
        </a:p>
      </dgm:t>
    </dgm:pt>
    <dgm:pt modelId="{424CFA73-2C16-417D-852A-E8AAC2965EEA}" type="sibTrans" cxnId="{E24A32B5-3672-41BB-8523-AE0119851236}">
      <dgm:prSet/>
      <dgm:spPr/>
      <dgm:t>
        <a:bodyPr/>
        <a:lstStyle/>
        <a:p>
          <a:endParaRPr lang="fr-FR"/>
        </a:p>
      </dgm:t>
    </dgm:pt>
    <dgm:pt modelId="{1EFDBF55-C96B-460C-AF6B-C8ACEFE8304C}" type="pres">
      <dgm:prSet presAssocID="{60D4729A-2898-4F95-A150-005EEAFFA092}" presName="theList" presStyleCnt="0">
        <dgm:presLayoutVars>
          <dgm:dir/>
          <dgm:animLvl val="lvl"/>
          <dgm:resizeHandles val="exact"/>
        </dgm:presLayoutVars>
      </dgm:prSet>
      <dgm:spPr/>
    </dgm:pt>
    <dgm:pt modelId="{509599C5-293A-4293-A55B-47A7B366AACA}" type="pres">
      <dgm:prSet presAssocID="{B8B6EE51-0974-4426-BEDD-5637F113FD66}" presName="compNode" presStyleCnt="0"/>
      <dgm:spPr/>
    </dgm:pt>
    <dgm:pt modelId="{6DD9EA72-4FE7-4F0C-9FE4-8E04C7BA31B4}" type="pres">
      <dgm:prSet presAssocID="{B8B6EE51-0974-4426-BEDD-5637F113FD66}" presName="aNode" presStyleLbl="bgShp" presStyleIdx="0" presStyleCnt="2" custLinFactNeighborX="6643" custLinFactNeighborY="16766"/>
      <dgm:spPr/>
      <dgm:t>
        <a:bodyPr/>
        <a:lstStyle/>
        <a:p>
          <a:endParaRPr lang="fr-FR"/>
        </a:p>
      </dgm:t>
    </dgm:pt>
    <dgm:pt modelId="{D1819BD0-6691-49FE-B952-97CCD8F657E5}" type="pres">
      <dgm:prSet presAssocID="{B8B6EE51-0974-4426-BEDD-5637F113FD66}" presName="textNode" presStyleLbl="bgShp" presStyleIdx="0" presStyleCnt="2"/>
      <dgm:spPr/>
      <dgm:t>
        <a:bodyPr/>
        <a:lstStyle/>
        <a:p>
          <a:endParaRPr lang="fr-FR"/>
        </a:p>
      </dgm:t>
    </dgm:pt>
    <dgm:pt modelId="{55F4E1EA-5569-464D-88F0-9EF9E618C408}" type="pres">
      <dgm:prSet presAssocID="{B8B6EE51-0974-4426-BEDD-5637F113FD66}" presName="compChildNode" presStyleCnt="0"/>
      <dgm:spPr/>
    </dgm:pt>
    <dgm:pt modelId="{A077643A-C58F-411E-9570-BB6251B87643}" type="pres">
      <dgm:prSet presAssocID="{B8B6EE51-0974-4426-BEDD-5637F113FD66}" presName="theInnerList" presStyleCnt="0"/>
      <dgm:spPr/>
    </dgm:pt>
    <dgm:pt modelId="{2DDC2B29-433F-49C5-A235-36968BD0F8DF}" type="pres">
      <dgm:prSet presAssocID="{99A82F42-B90C-4448-B3F0-560FAA445627}" presName="childNode" presStyleLbl="node1" presStyleIdx="0" presStyleCnt="1" custScaleX="130633" custScaleY="125980" custLinFactX="38265" custLinFactNeighborX="100000" custLinFactNeighborY="-224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1A3B15-0609-453E-8B8D-80A9B8B7EEB4}" type="pres">
      <dgm:prSet presAssocID="{B8B6EE51-0974-4426-BEDD-5637F113FD66}" presName="aSpace" presStyleCnt="0"/>
      <dgm:spPr/>
    </dgm:pt>
    <dgm:pt modelId="{1B713367-5D39-4D4E-B4C7-0C4C4889F525}" type="pres">
      <dgm:prSet presAssocID="{840972EA-E595-49D8-9625-D208D05065DC}" presName="compNode" presStyleCnt="0"/>
      <dgm:spPr/>
    </dgm:pt>
    <dgm:pt modelId="{49BA884B-13EA-4780-B400-C412BBDAE327}" type="pres">
      <dgm:prSet presAssocID="{840972EA-E595-49D8-9625-D208D05065DC}" presName="aNode" presStyleLbl="bgShp" presStyleIdx="1" presStyleCnt="2" custScaleX="103105" custScaleY="87816" custLinFactX="-11502" custLinFactNeighborX="-100000" custLinFactNeighborY="3041"/>
      <dgm:spPr/>
      <dgm:t>
        <a:bodyPr/>
        <a:lstStyle/>
        <a:p>
          <a:endParaRPr lang="fr-FR"/>
        </a:p>
      </dgm:t>
    </dgm:pt>
    <dgm:pt modelId="{D451D34D-0D89-4C52-9865-4C5D6686F50B}" type="pres">
      <dgm:prSet presAssocID="{840972EA-E595-49D8-9625-D208D05065DC}" presName="textNode" presStyleLbl="bgShp" presStyleIdx="1" presStyleCnt="2"/>
      <dgm:spPr/>
      <dgm:t>
        <a:bodyPr/>
        <a:lstStyle/>
        <a:p>
          <a:endParaRPr lang="fr-FR"/>
        </a:p>
      </dgm:t>
    </dgm:pt>
    <dgm:pt modelId="{B9649BD5-5170-423E-8251-772B7C781CFA}" type="pres">
      <dgm:prSet presAssocID="{840972EA-E595-49D8-9625-D208D05065DC}" presName="compChildNode" presStyleCnt="0"/>
      <dgm:spPr/>
    </dgm:pt>
    <dgm:pt modelId="{4FB4D506-9438-4B99-A77A-53B8EB7EF96C}" type="pres">
      <dgm:prSet presAssocID="{840972EA-E595-49D8-9625-D208D05065DC}" presName="theInnerList" presStyleCnt="0"/>
      <dgm:spPr/>
    </dgm:pt>
  </dgm:ptLst>
  <dgm:cxnLst>
    <dgm:cxn modelId="{59B28459-702B-42D5-B1B3-CAC4809C7855}" srcId="{60D4729A-2898-4F95-A150-005EEAFFA092}" destId="{840972EA-E595-49D8-9625-D208D05065DC}" srcOrd="1" destOrd="0" parTransId="{F6B30823-3578-439D-9E2E-9BE3FEB7876B}" sibTransId="{ECB120E4-BA95-4DC1-B2BC-03E9AF8E51AF}"/>
    <dgm:cxn modelId="{F8F46E33-CBC3-4065-8428-BA4421B4E9C1}" type="presOf" srcId="{60D4729A-2898-4F95-A150-005EEAFFA092}" destId="{1EFDBF55-C96B-460C-AF6B-C8ACEFE8304C}" srcOrd="0" destOrd="0" presId="urn:microsoft.com/office/officeart/2005/8/layout/lProcess2"/>
    <dgm:cxn modelId="{E24A32B5-3672-41BB-8523-AE0119851236}" srcId="{B8B6EE51-0974-4426-BEDD-5637F113FD66}" destId="{99A82F42-B90C-4448-B3F0-560FAA445627}" srcOrd="0" destOrd="0" parTransId="{433DE979-328F-4889-BC9A-A340E1FEE41A}" sibTransId="{424CFA73-2C16-417D-852A-E8AAC2965EEA}"/>
    <dgm:cxn modelId="{A355F5E6-F17C-476B-94DF-973BF3CCA257}" srcId="{60D4729A-2898-4F95-A150-005EEAFFA092}" destId="{B8B6EE51-0974-4426-BEDD-5637F113FD66}" srcOrd="0" destOrd="0" parTransId="{4517EAC5-5AA0-4619-80FA-9F9BDBAD3F4E}" sibTransId="{2478D3BC-0CCB-4B64-A072-A87E34E34F9F}"/>
    <dgm:cxn modelId="{6BCC784C-F56A-4C32-9645-7E2A6137F3C4}" type="presOf" srcId="{840972EA-E595-49D8-9625-D208D05065DC}" destId="{D451D34D-0D89-4C52-9865-4C5D6686F50B}" srcOrd="1" destOrd="0" presId="urn:microsoft.com/office/officeart/2005/8/layout/lProcess2"/>
    <dgm:cxn modelId="{B3C4F1A7-21B3-4DA3-8041-5E6A4ACFC00E}" type="presOf" srcId="{B8B6EE51-0974-4426-BEDD-5637F113FD66}" destId="{D1819BD0-6691-49FE-B952-97CCD8F657E5}" srcOrd="1" destOrd="0" presId="urn:microsoft.com/office/officeart/2005/8/layout/lProcess2"/>
    <dgm:cxn modelId="{939F26E6-4E75-48F2-BF18-9483862E671C}" type="presOf" srcId="{99A82F42-B90C-4448-B3F0-560FAA445627}" destId="{2DDC2B29-433F-49C5-A235-36968BD0F8DF}" srcOrd="0" destOrd="0" presId="urn:microsoft.com/office/officeart/2005/8/layout/lProcess2"/>
    <dgm:cxn modelId="{26C8977B-EA0A-41ED-AC5E-FDB2D6EAB423}" type="presOf" srcId="{B8B6EE51-0974-4426-BEDD-5637F113FD66}" destId="{6DD9EA72-4FE7-4F0C-9FE4-8E04C7BA31B4}" srcOrd="0" destOrd="0" presId="urn:microsoft.com/office/officeart/2005/8/layout/lProcess2"/>
    <dgm:cxn modelId="{A68D4BE1-85B5-462E-B0D6-4984144916B9}" type="presOf" srcId="{840972EA-E595-49D8-9625-D208D05065DC}" destId="{49BA884B-13EA-4780-B400-C412BBDAE327}" srcOrd="0" destOrd="0" presId="urn:microsoft.com/office/officeart/2005/8/layout/lProcess2"/>
    <dgm:cxn modelId="{284413F2-6EA8-4199-A6D7-E9BB5FC19801}" type="presParOf" srcId="{1EFDBF55-C96B-460C-AF6B-C8ACEFE8304C}" destId="{509599C5-293A-4293-A55B-47A7B366AACA}" srcOrd="0" destOrd="0" presId="urn:microsoft.com/office/officeart/2005/8/layout/lProcess2"/>
    <dgm:cxn modelId="{9C84E975-0D2B-49AD-9EFF-A761B37DB30D}" type="presParOf" srcId="{509599C5-293A-4293-A55B-47A7B366AACA}" destId="{6DD9EA72-4FE7-4F0C-9FE4-8E04C7BA31B4}" srcOrd="0" destOrd="0" presId="urn:microsoft.com/office/officeart/2005/8/layout/lProcess2"/>
    <dgm:cxn modelId="{ECFD9619-46DA-4DDE-80AA-DCE3CEEDD97D}" type="presParOf" srcId="{509599C5-293A-4293-A55B-47A7B366AACA}" destId="{D1819BD0-6691-49FE-B952-97CCD8F657E5}" srcOrd="1" destOrd="0" presId="urn:microsoft.com/office/officeart/2005/8/layout/lProcess2"/>
    <dgm:cxn modelId="{4890338C-FF0C-4C1A-BE90-6D100A2DEB52}" type="presParOf" srcId="{509599C5-293A-4293-A55B-47A7B366AACA}" destId="{55F4E1EA-5569-464D-88F0-9EF9E618C408}" srcOrd="2" destOrd="0" presId="urn:microsoft.com/office/officeart/2005/8/layout/lProcess2"/>
    <dgm:cxn modelId="{DB973A1F-228F-497D-89EF-08365E43480E}" type="presParOf" srcId="{55F4E1EA-5569-464D-88F0-9EF9E618C408}" destId="{A077643A-C58F-411E-9570-BB6251B87643}" srcOrd="0" destOrd="0" presId="urn:microsoft.com/office/officeart/2005/8/layout/lProcess2"/>
    <dgm:cxn modelId="{57D88361-DE82-40E2-99FF-9ED94C48C842}" type="presParOf" srcId="{A077643A-C58F-411E-9570-BB6251B87643}" destId="{2DDC2B29-433F-49C5-A235-36968BD0F8DF}" srcOrd="0" destOrd="0" presId="urn:microsoft.com/office/officeart/2005/8/layout/lProcess2"/>
    <dgm:cxn modelId="{DDF033F7-956F-45E9-9C74-9B5E3EFB0EC1}" type="presParOf" srcId="{1EFDBF55-C96B-460C-AF6B-C8ACEFE8304C}" destId="{E51A3B15-0609-453E-8B8D-80A9B8B7EEB4}" srcOrd="1" destOrd="0" presId="urn:microsoft.com/office/officeart/2005/8/layout/lProcess2"/>
    <dgm:cxn modelId="{7E8BF02C-49F9-4209-B73B-59E7B0AA6068}" type="presParOf" srcId="{1EFDBF55-C96B-460C-AF6B-C8ACEFE8304C}" destId="{1B713367-5D39-4D4E-B4C7-0C4C4889F525}" srcOrd="2" destOrd="0" presId="urn:microsoft.com/office/officeart/2005/8/layout/lProcess2"/>
    <dgm:cxn modelId="{3E7047BB-8D8F-4754-9B3C-8CD7C816D9F1}" type="presParOf" srcId="{1B713367-5D39-4D4E-B4C7-0C4C4889F525}" destId="{49BA884B-13EA-4780-B400-C412BBDAE327}" srcOrd="0" destOrd="0" presId="urn:microsoft.com/office/officeart/2005/8/layout/lProcess2"/>
    <dgm:cxn modelId="{2480ADFB-DF65-43FF-8C6B-2688254705BB}" type="presParOf" srcId="{1B713367-5D39-4D4E-B4C7-0C4C4889F525}" destId="{D451D34D-0D89-4C52-9865-4C5D6686F50B}" srcOrd="1" destOrd="0" presId="urn:microsoft.com/office/officeart/2005/8/layout/lProcess2"/>
    <dgm:cxn modelId="{52074194-5674-425A-BBFC-43B8E3F2FDDE}" type="presParOf" srcId="{1B713367-5D39-4D4E-B4C7-0C4C4889F525}" destId="{B9649BD5-5170-423E-8251-772B7C781CFA}" srcOrd="2" destOrd="0" presId="urn:microsoft.com/office/officeart/2005/8/layout/lProcess2"/>
    <dgm:cxn modelId="{EBD17A11-786C-4D93-8A3C-0BBC9264460A}" type="presParOf" srcId="{B9649BD5-5170-423E-8251-772B7C781CFA}" destId="{4FB4D506-9438-4B99-A77A-53B8EB7EF96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7700A6-8147-4596-9B69-6B0B51F73A1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8CB080C-FEC4-47E6-93A8-0D1AB1418EDE}">
      <dgm:prSet phldrT="[Texte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900" b="1" dirty="0" smtClean="0">
              <a:solidFill>
                <a:schemeClr val="tx1"/>
              </a:solidFill>
            </a:rPr>
            <a:t>Brique</a:t>
          </a:r>
          <a:endParaRPr lang="fr-FR" sz="1900" b="1" dirty="0">
            <a:solidFill>
              <a:schemeClr val="tx1"/>
            </a:solidFill>
          </a:endParaRPr>
        </a:p>
      </dgm:t>
    </dgm:pt>
    <dgm:pt modelId="{BE2988D0-9A5C-4B61-A485-2362474429FD}" type="parTrans" cxnId="{8D49ABD8-E417-4E72-894A-0C70EDFCEF97}">
      <dgm:prSet/>
      <dgm:spPr/>
      <dgm:t>
        <a:bodyPr/>
        <a:lstStyle/>
        <a:p>
          <a:endParaRPr lang="fr-FR"/>
        </a:p>
      </dgm:t>
    </dgm:pt>
    <dgm:pt modelId="{753F09E7-E017-4198-898B-6A261B90723F}" type="sibTrans" cxnId="{8D49ABD8-E417-4E72-894A-0C70EDFCEF97}">
      <dgm:prSet/>
      <dgm:spPr/>
      <dgm:t>
        <a:bodyPr/>
        <a:lstStyle/>
        <a:p>
          <a:endParaRPr lang="fr-FR"/>
        </a:p>
      </dgm:t>
    </dgm:pt>
    <dgm:pt modelId="{7DB861E8-011A-4AFA-9230-121A059C228A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Evaluation quantitative (notes bac, terminale, première)</a:t>
          </a:r>
          <a:endParaRPr lang="fr-FR" sz="1800" b="1" dirty="0">
            <a:solidFill>
              <a:schemeClr val="tx1"/>
            </a:solidFill>
          </a:endParaRPr>
        </a:p>
      </dgm:t>
    </dgm:pt>
    <dgm:pt modelId="{3B5506DE-A4DE-4CE3-9C37-FDAFFAADAA0E}" type="parTrans" cxnId="{56B3E6E7-8B69-4EEE-9F77-29061A98AC06}">
      <dgm:prSet/>
      <dgm:spPr/>
      <dgm:t>
        <a:bodyPr/>
        <a:lstStyle/>
        <a:p>
          <a:endParaRPr lang="fr-FR"/>
        </a:p>
      </dgm:t>
    </dgm:pt>
    <dgm:pt modelId="{162AA014-84A8-490D-8BCE-3825B841D69F}" type="sibTrans" cxnId="{56B3E6E7-8B69-4EEE-9F77-29061A98AC06}">
      <dgm:prSet/>
      <dgm:spPr/>
      <dgm:t>
        <a:bodyPr/>
        <a:lstStyle/>
        <a:p>
          <a:endParaRPr lang="fr-FR"/>
        </a:p>
      </dgm:t>
    </dgm:pt>
    <dgm:pt modelId="{AD5FE3B3-3408-4C05-B15F-8A5951CDF100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Brique</a:t>
          </a:r>
          <a:endParaRPr lang="fr-FR" sz="1800" b="1" dirty="0">
            <a:solidFill>
              <a:schemeClr val="tx1"/>
            </a:solidFill>
          </a:endParaRPr>
        </a:p>
      </dgm:t>
    </dgm:pt>
    <dgm:pt modelId="{3081F7AC-73F4-43DA-8FE1-7D3B51A9211C}" type="parTrans" cxnId="{4EDB23A8-E4C8-4E6F-A72C-9DEF5DB421BE}">
      <dgm:prSet/>
      <dgm:spPr/>
      <dgm:t>
        <a:bodyPr/>
        <a:lstStyle/>
        <a:p>
          <a:endParaRPr lang="fr-FR"/>
        </a:p>
      </dgm:t>
    </dgm:pt>
    <dgm:pt modelId="{253EB52D-3561-4826-BB4B-CEF8FCD9AEEC}" type="sibTrans" cxnId="{4EDB23A8-E4C8-4E6F-A72C-9DEF5DB421BE}">
      <dgm:prSet/>
      <dgm:spPr/>
      <dgm:t>
        <a:bodyPr/>
        <a:lstStyle/>
        <a:p>
          <a:endParaRPr lang="fr-FR"/>
        </a:p>
      </dgm:t>
    </dgm:pt>
    <dgm:pt modelId="{A03138CC-2C16-4B1B-B185-A79A9CCDE2AC}">
      <dgm:prSet phldrT="[Texte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Evaluation de la fiche avenir  (pour les futurs bacheliers)</a:t>
          </a:r>
          <a:endParaRPr lang="fr-FR" sz="1800" b="1" dirty="0">
            <a:solidFill>
              <a:schemeClr val="tx1"/>
            </a:solidFill>
          </a:endParaRPr>
        </a:p>
      </dgm:t>
    </dgm:pt>
    <dgm:pt modelId="{FAC214C5-01C0-43CD-82BA-6D5061959475}" type="parTrans" cxnId="{FC657570-CCEF-4695-B25B-43162C7CF56D}">
      <dgm:prSet/>
      <dgm:spPr/>
      <dgm:t>
        <a:bodyPr/>
        <a:lstStyle/>
        <a:p>
          <a:endParaRPr lang="fr-FR"/>
        </a:p>
      </dgm:t>
    </dgm:pt>
    <dgm:pt modelId="{CA6BDBB5-DA1C-4162-AA55-04BA3E7E1BC7}" type="sibTrans" cxnId="{FC657570-CCEF-4695-B25B-43162C7CF56D}">
      <dgm:prSet/>
      <dgm:spPr/>
      <dgm:t>
        <a:bodyPr/>
        <a:lstStyle/>
        <a:p>
          <a:endParaRPr lang="fr-FR"/>
        </a:p>
      </dgm:t>
    </dgm:pt>
    <dgm:pt modelId="{0199B6D0-D374-413D-BA79-F4DC905316E7}">
      <dgm:prSet phldrT="[Texte]" custT="1"/>
      <dgm:spPr>
        <a:solidFill>
          <a:srgbClr val="FF5050"/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Brique</a:t>
          </a:r>
          <a:endParaRPr lang="fr-FR" sz="1800" b="1" dirty="0">
            <a:solidFill>
              <a:schemeClr val="tx1"/>
            </a:solidFill>
          </a:endParaRPr>
        </a:p>
      </dgm:t>
    </dgm:pt>
    <dgm:pt modelId="{3CF4FD4C-9E73-45C9-979A-D37BD79F4078}" type="parTrans" cxnId="{B885AA26-3801-4668-8AEA-E056D0B3A8B0}">
      <dgm:prSet/>
      <dgm:spPr/>
      <dgm:t>
        <a:bodyPr/>
        <a:lstStyle/>
        <a:p>
          <a:endParaRPr lang="fr-FR"/>
        </a:p>
      </dgm:t>
    </dgm:pt>
    <dgm:pt modelId="{8AB22925-F4B6-46D8-95A9-F4D509BF1B5B}" type="sibTrans" cxnId="{B885AA26-3801-4668-8AEA-E056D0B3A8B0}">
      <dgm:prSet/>
      <dgm:spPr/>
      <dgm:t>
        <a:bodyPr/>
        <a:lstStyle/>
        <a:p>
          <a:endParaRPr lang="fr-FR"/>
        </a:p>
      </dgm:t>
    </dgm:pt>
    <dgm:pt modelId="{40D18748-F7ED-4F04-BB5F-0E159EA04183}">
      <dgm:prSet phldrT="[Texte]" custT="1"/>
      <dgm:spPr>
        <a:solidFill>
          <a:srgbClr val="FF5050"/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Evaluation par les IFSI // 5 critères nationaux</a:t>
          </a:r>
          <a:endParaRPr lang="fr-FR" sz="1800" b="1" dirty="0">
            <a:solidFill>
              <a:schemeClr val="tx1"/>
            </a:solidFill>
          </a:endParaRPr>
        </a:p>
      </dgm:t>
    </dgm:pt>
    <dgm:pt modelId="{D5A2DDEA-3E62-4BF2-946F-B7839BED4C09}" type="parTrans" cxnId="{59194AC1-0EE3-41B3-9E3D-D0657B6E08F3}">
      <dgm:prSet/>
      <dgm:spPr/>
      <dgm:t>
        <a:bodyPr/>
        <a:lstStyle/>
        <a:p>
          <a:endParaRPr lang="fr-FR"/>
        </a:p>
      </dgm:t>
    </dgm:pt>
    <dgm:pt modelId="{3C6DC5D5-B3E8-4400-B87E-1474B3AA0E27}" type="sibTrans" cxnId="{59194AC1-0EE3-41B3-9E3D-D0657B6E08F3}">
      <dgm:prSet/>
      <dgm:spPr/>
      <dgm:t>
        <a:bodyPr/>
        <a:lstStyle/>
        <a:p>
          <a:endParaRPr lang="fr-FR"/>
        </a:p>
      </dgm:t>
    </dgm:pt>
    <dgm:pt modelId="{00EBD347-A147-4F82-9050-BC9AC8FE7A11}">
      <dgm:prSet phldrT="[Texte]" custT="1"/>
      <dgm:spPr>
        <a:solidFill>
          <a:srgbClr val="FF5050"/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Grille d’évaluation identique / académie</a:t>
          </a:r>
          <a:endParaRPr lang="fr-FR" sz="1800" b="1" dirty="0">
            <a:solidFill>
              <a:schemeClr val="tx1"/>
            </a:solidFill>
          </a:endParaRPr>
        </a:p>
      </dgm:t>
    </dgm:pt>
    <dgm:pt modelId="{B00B77C5-39A5-407D-8DD2-6F907230452D}" type="parTrans" cxnId="{FC753415-B6A3-449E-B8B4-B53447980B5D}">
      <dgm:prSet/>
      <dgm:spPr/>
      <dgm:t>
        <a:bodyPr/>
        <a:lstStyle/>
        <a:p>
          <a:endParaRPr lang="fr-FR"/>
        </a:p>
      </dgm:t>
    </dgm:pt>
    <dgm:pt modelId="{E85BA512-0075-4325-8036-CCE9FA428098}" type="sibTrans" cxnId="{FC753415-B6A3-449E-B8B4-B53447980B5D}">
      <dgm:prSet/>
      <dgm:spPr/>
      <dgm:t>
        <a:bodyPr/>
        <a:lstStyle/>
        <a:p>
          <a:endParaRPr lang="fr-FR"/>
        </a:p>
      </dgm:t>
    </dgm:pt>
    <dgm:pt modelId="{7BFCCDC1-A3FB-4C57-AF32-E65339199B30}">
      <dgm:prSet phldrT="[Texte]" custT="1"/>
      <dgm:spPr>
        <a:solidFill>
          <a:srgbClr val="FF5050"/>
        </a:solidFill>
      </dgm:spPr>
      <dgm:t>
        <a:bodyPr/>
        <a:lstStyle/>
        <a:p>
          <a:r>
            <a:rPr lang="fr-FR" sz="1800" b="1" dirty="0" smtClean="0">
              <a:solidFill>
                <a:schemeClr val="tx1"/>
              </a:solidFill>
            </a:rPr>
            <a:t>Pour l’évaluation , Répartition arbitraire des dossiers des candidats de l’académie de bordeaux sur les 14 IFSI </a:t>
          </a:r>
          <a:endParaRPr lang="fr-FR" sz="1800" b="1" dirty="0">
            <a:solidFill>
              <a:schemeClr val="tx1"/>
            </a:solidFill>
          </a:endParaRPr>
        </a:p>
      </dgm:t>
    </dgm:pt>
    <dgm:pt modelId="{C878B41B-F780-40D0-B46F-F741DCDBA15F}" type="parTrans" cxnId="{7F98C31B-8ABA-4F89-AADF-CE15A1717735}">
      <dgm:prSet/>
      <dgm:spPr/>
      <dgm:t>
        <a:bodyPr/>
        <a:lstStyle/>
        <a:p>
          <a:endParaRPr lang="fr-FR"/>
        </a:p>
      </dgm:t>
    </dgm:pt>
    <dgm:pt modelId="{1C509CB1-DE86-47DF-BFB2-A6EFD99F698D}" type="sibTrans" cxnId="{7F98C31B-8ABA-4F89-AADF-CE15A1717735}">
      <dgm:prSet/>
      <dgm:spPr/>
      <dgm:t>
        <a:bodyPr/>
        <a:lstStyle/>
        <a:p>
          <a:endParaRPr lang="fr-FR"/>
        </a:p>
      </dgm:t>
    </dgm:pt>
    <dgm:pt modelId="{6C2B3D9B-DA77-48BB-8C02-D6FE30D334D2}" type="pres">
      <dgm:prSet presAssocID="{EF7700A6-8147-4596-9B69-6B0B51F73A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A487FCF-CF3A-461D-A3DC-3647C67A6F7D}" type="pres">
      <dgm:prSet presAssocID="{A8CB080C-FEC4-47E6-93A8-0D1AB1418EDE}" presName="comp" presStyleCnt="0"/>
      <dgm:spPr/>
    </dgm:pt>
    <dgm:pt modelId="{0B54CB81-C56F-4025-B634-3AFC705A7AC7}" type="pres">
      <dgm:prSet presAssocID="{A8CB080C-FEC4-47E6-93A8-0D1AB1418EDE}" presName="box" presStyleLbl="node1" presStyleIdx="0" presStyleCnt="3" custLinFactNeighborX="7301"/>
      <dgm:spPr/>
      <dgm:t>
        <a:bodyPr/>
        <a:lstStyle/>
        <a:p>
          <a:endParaRPr lang="fr-FR"/>
        </a:p>
      </dgm:t>
    </dgm:pt>
    <dgm:pt modelId="{604A41C8-29CC-4443-8A1E-AAB73DC44864}" type="pres">
      <dgm:prSet presAssocID="{A8CB080C-FEC4-47E6-93A8-0D1AB1418EDE}" presName="img" presStyleLbl="fgImgPlace1" presStyleIdx="0" presStyleCnt="3" custLinFactNeighborX="5060" custLinFactNeighborY="657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fr-FR"/>
        </a:p>
      </dgm:t>
    </dgm:pt>
    <dgm:pt modelId="{B5172945-B53F-4F51-BA56-0E855C574FA8}" type="pres">
      <dgm:prSet presAssocID="{A8CB080C-FEC4-47E6-93A8-0D1AB1418ED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241B9F-8BB6-47EC-96A9-980BDAA6D14D}" type="pres">
      <dgm:prSet presAssocID="{753F09E7-E017-4198-898B-6A261B90723F}" presName="spacer" presStyleCnt="0"/>
      <dgm:spPr/>
    </dgm:pt>
    <dgm:pt modelId="{0DA8A8C7-4D77-4DDE-BC38-32AFD4881C94}" type="pres">
      <dgm:prSet presAssocID="{AD5FE3B3-3408-4C05-B15F-8A5951CDF100}" presName="comp" presStyleCnt="0"/>
      <dgm:spPr/>
    </dgm:pt>
    <dgm:pt modelId="{9F4C6C12-FE37-44A8-A6DE-16222922AAF2}" type="pres">
      <dgm:prSet presAssocID="{AD5FE3B3-3408-4C05-B15F-8A5951CDF100}" presName="box" presStyleLbl="node1" presStyleIdx="1" presStyleCnt="3"/>
      <dgm:spPr/>
      <dgm:t>
        <a:bodyPr/>
        <a:lstStyle/>
        <a:p>
          <a:endParaRPr lang="fr-FR"/>
        </a:p>
      </dgm:t>
    </dgm:pt>
    <dgm:pt modelId="{A57E35D4-D6D2-459B-B13D-D261EBB58F78}" type="pres">
      <dgm:prSet presAssocID="{AD5FE3B3-3408-4C05-B15F-8A5951CDF10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870D681-6375-4E63-B105-01B4FD7F02D4}" type="pres">
      <dgm:prSet presAssocID="{AD5FE3B3-3408-4C05-B15F-8A5951CDF10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813400-8E15-40E5-AC10-D4233257293F}" type="pres">
      <dgm:prSet presAssocID="{253EB52D-3561-4826-BB4B-CEF8FCD9AEEC}" presName="spacer" presStyleCnt="0"/>
      <dgm:spPr/>
    </dgm:pt>
    <dgm:pt modelId="{8E1729CA-2771-47A1-96D4-20C3F9D039DA}" type="pres">
      <dgm:prSet presAssocID="{0199B6D0-D374-413D-BA79-F4DC905316E7}" presName="comp" presStyleCnt="0"/>
      <dgm:spPr/>
    </dgm:pt>
    <dgm:pt modelId="{A0A056F4-838A-4151-9705-0C47C5921C6D}" type="pres">
      <dgm:prSet presAssocID="{0199B6D0-D374-413D-BA79-F4DC905316E7}" presName="box" presStyleLbl="node1" presStyleIdx="2" presStyleCnt="3" custScaleY="140429"/>
      <dgm:spPr/>
      <dgm:t>
        <a:bodyPr/>
        <a:lstStyle/>
        <a:p>
          <a:endParaRPr lang="fr-FR"/>
        </a:p>
      </dgm:t>
    </dgm:pt>
    <dgm:pt modelId="{3591E4F6-5B08-45EC-A606-58CBCE77EC9C}" type="pres">
      <dgm:prSet presAssocID="{0199B6D0-D374-413D-BA79-F4DC905316E7}" presName="img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EB4958C-3D00-49FC-AF00-E0EF41894A16}" type="pres">
      <dgm:prSet presAssocID="{0199B6D0-D374-413D-BA79-F4DC905316E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0D0430-28EF-4991-998D-1CA2EAB3A273}" type="presOf" srcId="{7DB861E8-011A-4AFA-9230-121A059C228A}" destId="{0B54CB81-C56F-4025-B634-3AFC705A7AC7}" srcOrd="0" destOrd="1" presId="urn:microsoft.com/office/officeart/2005/8/layout/vList4"/>
    <dgm:cxn modelId="{6DEF61EF-7A76-4556-824A-01BFCC305BFC}" type="presOf" srcId="{0199B6D0-D374-413D-BA79-F4DC905316E7}" destId="{8EB4958C-3D00-49FC-AF00-E0EF41894A16}" srcOrd="1" destOrd="0" presId="urn:microsoft.com/office/officeart/2005/8/layout/vList4"/>
    <dgm:cxn modelId="{F7B86191-5580-48F0-8632-E31E93C80660}" type="presOf" srcId="{EF7700A6-8147-4596-9B69-6B0B51F73A1B}" destId="{6C2B3D9B-DA77-48BB-8C02-D6FE30D334D2}" srcOrd="0" destOrd="0" presId="urn:microsoft.com/office/officeart/2005/8/layout/vList4"/>
    <dgm:cxn modelId="{FC753415-B6A3-449E-B8B4-B53447980B5D}" srcId="{0199B6D0-D374-413D-BA79-F4DC905316E7}" destId="{00EBD347-A147-4F82-9050-BC9AC8FE7A11}" srcOrd="1" destOrd="0" parTransId="{B00B77C5-39A5-407D-8DD2-6F907230452D}" sibTransId="{E85BA512-0075-4325-8036-CCE9FA428098}"/>
    <dgm:cxn modelId="{7F98C31B-8ABA-4F89-AADF-CE15A1717735}" srcId="{0199B6D0-D374-413D-BA79-F4DC905316E7}" destId="{7BFCCDC1-A3FB-4C57-AF32-E65339199B30}" srcOrd="2" destOrd="0" parTransId="{C878B41B-F780-40D0-B46F-F741DCDBA15F}" sibTransId="{1C509CB1-DE86-47DF-BFB2-A6EFD99F698D}"/>
    <dgm:cxn modelId="{5A7CF2EE-4688-4AD5-8017-834EADBA6191}" type="presOf" srcId="{A03138CC-2C16-4B1B-B185-A79A9CCDE2AC}" destId="{9F4C6C12-FE37-44A8-A6DE-16222922AAF2}" srcOrd="0" destOrd="1" presId="urn:microsoft.com/office/officeart/2005/8/layout/vList4"/>
    <dgm:cxn modelId="{B885AA26-3801-4668-8AEA-E056D0B3A8B0}" srcId="{EF7700A6-8147-4596-9B69-6B0B51F73A1B}" destId="{0199B6D0-D374-413D-BA79-F4DC905316E7}" srcOrd="2" destOrd="0" parTransId="{3CF4FD4C-9E73-45C9-979A-D37BD79F4078}" sibTransId="{8AB22925-F4B6-46D8-95A9-F4D509BF1B5B}"/>
    <dgm:cxn modelId="{4EDB23A8-E4C8-4E6F-A72C-9DEF5DB421BE}" srcId="{EF7700A6-8147-4596-9B69-6B0B51F73A1B}" destId="{AD5FE3B3-3408-4C05-B15F-8A5951CDF100}" srcOrd="1" destOrd="0" parTransId="{3081F7AC-73F4-43DA-8FE1-7D3B51A9211C}" sibTransId="{253EB52D-3561-4826-BB4B-CEF8FCD9AEEC}"/>
    <dgm:cxn modelId="{6AF22E15-A8A8-4A9E-9905-03B808121788}" type="presOf" srcId="{7BFCCDC1-A3FB-4C57-AF32-E65339199B30}" destId="{A0A056F4-838A-4151-9705-0C47C5921C6D}" srcOrd="0" destOrd="3" presId="urn:microsoft.com/office/officeart/2005/8/layout/vList4"/>
    <dgm:cxn modelId="{2BB1AAF3-4A1D-4DD4-9649-389CA69F7E38}" type="presOf" srcId="{40D18748-F7ED-4F04-BB5F-0E159EA04183}" destId="{A0A056F4-838A-4151-9705-0C47C5921C6D}" srcOrd="0" destOrd="1" presId="urn:microsoft.com/office/officeart/2005/8/layout/vList4"/>
    <dgm:cxn modelId="{56B3E6E7-8B69-4EEE-9F77-29061A98AC06}" srcId="{A8CB080C-FEC4-47E6-93A8-0D1AB1418EDE}" destId="{7DB861E8-011A-4AFA-9230-121A059C228A}" srcOrd="0" destOrd="0" parTransId="{3B5506DE-A4DE-4CE3-9C37-FDAFFAADAA0E}" sibTransId="{162AA014-84A8-490D-8BCE-3825B841D69F}"/>
    <dgm:cxn modelId="{13AA1AE4-9F95-418F-9537-CD4EB9763581}" type="presOf" srcId="{AD5FE3B3-3408-4C05-B15F-8A5951CDF100}" destId="{9F4C6C12-FE37-44A8-A6DE-16222922AAF2}" srcOrd="0" destOrd="0" presId="urn:microsoft.com/office/officeart/2005/8/layout/vList4"/>
    <dgm:cxn modelId="{F2FC399C-DF38-4219-BB71-1AA68DA346DD}" type="presOf" srcId="{00EBD347-A147-4F82-9050-BC9AC8FE7A11}" destId="{A0A056F4-838A-4151-9705-0C47C5921C6D}" srcOrd="0" destOrd="2" presId="urn:microsoft.com/office/officeart/2005/8/layout/vList4"/>
    <dgm:cxn modelId="{282D9E59-4BC8-4743-A622-BC53E2BDF967}" type="presOf" srcId="{0199B6D0-D374-413D-BA79-F4DC905316E7}" destId="{A0A056F4-838A-4151-9705-0C47C5921C6D}" srcOrd="0" destOrd="0" presId="urn:microsoft.com/office/officeart/2005/8/layout/vList4"/>
    <dgm:cxn modelId="{45F70110-942A-4763-90E3-40A90B5CE034}" type="presOf" srcId="{7DB861E8-011A-4AFA-9230-121A059C228A}" destId="{B5172945-B53F-4F51-BA56-0E855C574FA8}" srcOrd="1" destOrd="1" presId="urn:microsoft.com/office/officeart/2005/8/layout/vList4"/>
    <dgm:cxn modelId="{2B2BE80D-1901-4250-9A71-C4FA016B3278}" type="presOf" srcId="{A8CB080C-FEC4-47E6-93A8-0D1AB1418EDE}" destId="{B5172945-B53F-4F51-BA56-0E855C574FA8}" srcOrd="1" destOrd="0" presId="urn:microsoft.com/office/officeart/2005/8/layout/vList4"/>
    <dgm:cxn modelId="{4EB825F2-DFCE-4914-90E4-B3336D14A6C3}" type="presOf" srcId="{A03138CC-2C16-4B1B-B185-A79A9CCDE2AC}" destId="{4870D681-6375-4E63-B105-01B4FD7F02D4}" srcOrd="1" destOrd="1" presId="urn:microsoft.com/office/officeart/2005/8/layout/vList4"/>
    <dgm:cxn modelId="{7BA97FC8-5142-439C-8FAF-7128D56AD72F}" type="presOf" srcId="{A8CB080C-FEC4-47E6-93A8-0D1AB1418EDE}" destId="{0B54CB81-C56F-4025-B634-3AFC705A7AC7}" srcOrd="0" destOrd="0" presId="urn:microsoft.com/office/officeart/2005/8/layout/vList4"/>
    <dgm:cxn modelId="{8D49ABD8-E417-4E72-894A-0C70EDFCEF97}" srcId="{EF7700A6-8147-4596-9B69-6B0B51F73A1B}" destId="{A8CB080C-FEC4-47E6-93A8-0D1AB1418EDE}" srcOrd="0" destOrd="0" parTransId="{BE2988D0-9A5C-4B61-A485-2362474429FD}" sibTransId="{753F09E7-E017-4198-898B-6A261B90723F}"/>
    <dgm:cxn modelId="{336E68CC-D7A2-4E55-AD18-B39B323F8B23}" type="presOf" srcId="{40D18748-F7ED-4F04-BB5F-0E159EA04183}" destId="{8EB4958C-3D00-49FC-AF00-E0EF41894A16}" srcOrd="1" destOrd="1" presId="urn:microsoft.com/office/officeart/2005/8/layout/vList4"/>
    <dgm:cxn modelId="{FC657570-CCEF-4695-B25B-43162C7CF56D}" srcId="{AD5FE3B3-3408-4C05-B15F-8A5951CDF100}" destId="{A03138CC-2C16-4B1B-B185-A79A9CCDE2AC}" srcOrd="0" destOrd="0" parTransId="{FAC214C5-01C0-43CD-82BA-6D5061959475}" sibTransId="{CA6BDBB5-DA1C-4162-AA55-04BA3E7E1BC7}"/>
    <dgm:cxn modelId="{BE95E5A7-415F-4BB0-8B5C-434F8F6F7ACA}" type="presOf" srcId="{7BFCCDC1-A3FB-4C57-AF32-E65339199B30}" destId="{8EB4958C-3D00-49FC-AF00-E0EF41894A16}" srcOrd="1" destOrd="3" presId="urn:microsoft.com/office/officeart/2005/8/layout/vList4"/>
    <dgm:cxn modelId="{A8EBD229-B19F-45AE-A6DC-0A89E87B8765}" type="presOf" srcId="{AD5FE3B3-3408-4C05-B15F-8A5951CDF100}" destId="{4870D681-6375-4E63-B105-01B4FD7F02D4}" srcOrd="1" destOrd="0" presId="urn:microsoft.com/office/officeart/2005/8/layout/vList4"/>
    <dgm:cxn modelId="{59194AC1-0EE3-41B3-9E3D-D0657B6E08F3}" srcId="{0199B6D0-D374-413D-BA79-F4DC905316E7}" destId="{40D18748-F7ED-4F04-BB5F-0E159EA04183}" srcOrd="0" destOrd="0" parTransId="{D5A2DDEA-3E62-4BF2-946F-B7839BED4C09}" sibTransId="{3C6DC5D5-B3E8-4400-B87E-1474B3AA0E27}"/>
    <dgm:cxn modelId="{0B2374AF-38EE-48AA-AD8E-131818031583}" type="presOf" srcId="{00EBD347-A147-4F82-9050-BC9AC8FE7A11}" destId="{8EB4958C-3D00-49FC-AF00-E0EF41894A16}" srcOrd="1" destOrd="2" presId="urn:microsoft.com/office/officeart/2005/8/layout/vList4"/>
    <dgm:cxn modelId="{8AD8BF56-56D6-4D82-9316-9C5BD5A75CB7}" type="presParOf" srcId="{6C2B3D9B-DA77-48BB-8C02-D6FE30D334D2}" destId="{0A487FCF-CF3A-461D-A3DC-3647C67A6F7D}" srcOrd="0" destOrd="0" presId="urn:microsoft.com/office/officeart/2005/8/layout/vList4"/>
    <dgm:cxn modelId="{26B24CDC-90C3-44E8-93B5-18E1B8894FB1}" type="presParOf" srcId="{0A487FCF-CF3A-461D-A3DC-3647C67A6F7D}" destId="{0B54CB81-C56F-4025-B634-3AFC705A7AC7}" srcOrd="0" destOrd="0" presId="urn:microsoft.com/office/officeart/2005/8/layout/vList4"/>
    <dgm:cxn modelId="{434F7B5A-FCB4-4024-9411-C21848AB9E31}" type="presParOf" srcId="{0A487FCF-CF3A-461D-A3DC-3647C67A6F7D}" destId="{604A41C8-29CC-4443-8A1E-AAB73DC44864}" srcOrd="1" destOrd="0" presId="urn:microsoft.com/office/officeart/2005/8/layout/vList4"/>
    <dgm:cxn modelId="{A919C65B-65E5-4A9B-8F50-9EC270E2C4F1}" type="presParOf" srcId="{0A487FCF-CF3A-461D-A3DC-3647C67A6F7D}" destId="{B5172945-B53F-4F51-BA56-0E855C574FA8}" srcOrd="2" destOrd="0" presId="urn:microsoft.com/office/officeart/2005/8/layout/vList4"/>
    <dgm:cxn modelId="{D291B30A-9356-44A4-BB36-0948FA5DA395}" type="presParOf" srcId="{6C2B3D9B-DA77-48BB-8C02-D6FE30D334D2}" destId="{CE241B9F-8BB6-47EC-96A9-980BDAA6D14D}" srcOrd="1" destOrd="0" presId="urn:microsoft.com/office/officeart/2005/8/layout/vList4"/>
    <dgm:cxn modelId="{2014E084-5CAD-4FFF-BC9A-3561AFA07C19}" type="presParOf" srcId="{6C2B3D9B-DA77-48BB-8C02-D6FE30D334D2}" destId="{0DA8A8C7-4D77-4DDE-BC38-32AFD4881C94}" srcOrd="2" destOrd="0" presId="urn:microsoft.com/office/officeart/2005/8/layout/vList4"/>
    <dgm:cxn modelId="{855FA320-7B12-4AD6-A8E1-84A2F1059131}" type="presParOf" srcId="{0DA8A8C7-4D77-4DDE-BC38-32AFD4881C94}" destId="{9F4C6C12-FE37-44A8-A6DE-16222922AAF2}" srcOrd="0" destOrd="0" presId="urn:microsoft.com/office/officeart/2005/8/layout/vList4"/>
    <dgm:cxn modelId="{4B617B29-DA75-4ADC-9EC5-889E81BA8DAE}" type="presParOf" srcId="{0DA8A8C7-4D77-4DDE-BC38-32AFD4881C94}" destId="{A57E35D4-D6D2-459B-B13D-D261EBB58F78}" srcOrd="1" destOrd="0" presId="urn:microsoft.com/office/officeart/2005/8/layout/vList4"/>
    <dgm:cxn modelId="{E855D19D-07C4-4168-BE82-692316E1AED2}" type="presParOf" srcId="{0DA8A8C7-4D77-4DDE-BC38-32AFD4881C94}" destId="{4870D681-6375-4E63-B105-01B4FD7F02D4}" srcOrd="2" destOrd="0" presId="urn:microsoft.com/office/officeart/2005/8/layout/vList4"/>
    <dgm:cxn modelId="{A8DB6384-FA24-457F-9250-38C9AAB78AB2}" type="presParOf" srcId="{6C2B3D9B-DA77-48BB-8C02-D6FE30D334D2}" destId="{3D813400-8E15-40E5-AC10-D4233257293F}" srcOrd="3" destOrd="0" presId="urn:microsoft.com/office/officeart/2005/8/layout/vList4"/>
    <dgm:cxn modelId="{1BA6FD88-10B4-4CE4-AC7F-30AEDC1564FF}" type="presParOf" srcId="{6C2B3D9B-DA77-48BB-8C02-D6FE30D334D2}" destId="{8E1729CA-2771-47A1-96D4-20C3F9D039DA}" srcOrd="4" destOrd="0" presId="urn:microsoft.com/office/officeart/2005/8/layout/vList4"/>
    <dgm:cxn modelId="{DA47FE20-7849-4C95-9B90-21662D139C9A}" type="presParOf" srcId="{8E1729CA-2771-47A1-96D4-20C3F9D039DA}" destId="{A0A056F4-838A-4151-9705-0C47C5921C6D}" srcOrd="0" destOrd="0" presId="urn:microsoft.com/office/officeart/2005/8/layout/vList4"/>
    <dgm:cxn modelId="{9A7D1E98-3BAA-4B04-940A-A73B3D23FD77}" type="presParOf" srcId="{8E1729CA-2771-47A1-96D4-20C3F9D039DA}" destId="{3591E4F6-5B08-45EC-A606-58CBCE77EC9C}" srcOrd="1" destOrd="0" presId="urn:microsoft.com/office/officeart/2005/8/layout/vList4"/>
    <dgm:cxn modelId="{26805E32-B725-4E35-ACB1-AA73B21E07CF}" type="presParOf" srcId="{8E1729CA-2771-47A1-96D4-20C3F9D039DA}" destId="{8EB4958C-3D00-49FC-AF00-E0EF41894A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9EA72-4FE7-4F0C-9FE4-8E04C7BA31B4}">
      <dsp:nvSpPr>
        <dsp:cNvPr id="0" name=""/>
        <dsp:cNvSpPr/>
      </dsp:nvSpPr>
      <dsp:spPr>
        <a:xfrm>
          <a:off x="328777" y="0"/>
          <a:ext cx="3692666" cy="4438481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400" kern="1200" dirty="0" smtClean="0"/>
            <a:t> </a:t>
          </a:r>
          <a:endParaRPr lang="fr-FR" sz="6400" kern="1200" dirty="0"/>
        </a:p>
      </dsp:txBody>
      <dsp:txXfrm>
        <a:off x="328777" y="0"/>
        <a:ext cx="3692666" cy="1331544"/>
      </dsp:txXfrm>
    </dsp:sp>
    <dsp:sp modelId="{2DDC2B29-433F-49C5-A235-36968BD0F8DF}">
      <dsp:nvSpPr>
        <dsp:cNvPr id="0" name=""/>
        <dsp:cNvSpPr/>
      </dsp:nvSpPr>
      <dsp:spPr>
        <a:xfrm>
          <a:off x="4084802" y="820013"/>
          <a:ext cx="3859072" cy="2882075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2.Détenteur d’un Baccalauréat, étudiant en études secondaires …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  <a:sym typeface="Wingdings"/>
            </a:rPr>
            <a:t>PARCOURSUP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  <a:sym typeface="Wingding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>
              <a:solidFill>
                <a:srgbClr val="C00000"/>
              </a:solidFill>
              <a:sym typeface="Wingdings"/>
            </a:rPr>
            <a:t>Pour l’IFSI d’ORTHEZ : 34 places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  <a:sym typeface="Wingding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  <a:sym typeface="Wingdings"/>
            </a:rPr>
            <a:t> 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4169215" y="904426"/>
        <a:ext cx="3690246" cy="2713249"/>
      </dsp:txXfrm>
    </dsp:sp>
    <dsp:sp modelId="{49BA884B-13EA-4780-B400-C412BBDAE327}">
      <dsp:nvSpPr>
        <dsp:cNvPr id="0" name=""/>
        <dsp:cNvSpPr/>
      </dsp:nvSpPr>
      <dsp:spPr>
        <a:xfrm>
          <a:off x="18896" y="405366"/>
          <a:ext cx="3807323" cy="3897696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1.Formation Professionnelle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i="1" kern="1200" dirty="0" smtClean="0">
              <a:solidFill>
                <a:schemeClr val="tx1"/>
              </a:solidFill>
            </a:rPr>
            <a:t>Je</a:t>
          </a:r>
          <a:r>
            <a:rPr lang="fr-FR" sz="2000" b="0" i="1" kern="1200" baseline="0" dirty="0" smtClean="0">
              <a:solidFill>
                <a:schemeClr val="tx1"/>
              </a:solidFill>
            </a:rPr>
            <a:t> suis en reconversion professionnelle et justifie de 3 ans d’expérience professionnelle à temps plein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  <a:sym typeface="Wingdings"/>
            </a:rPr>
            <a:t></a:t>
          </a:r>
          <a:r>
            <a:rPr lang="fr-FR" sz="2000" b="1" i="1" kern="1200" baseline="0" dirty="0" smtClean="0">
              <a:solidFill>
                <a:schemeClr val="tx1"/>
              </a:solidFill>
            </a:rPr>
            <a:t>Concours FPC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i="1" kern="1200" baseline="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baseline="0" dirty="0" smtClean="0">
              <a:solidFill>
                <a:srgbClr val="C00000"/>
              </a:solidFill>
            </a:rPr>
            <a:t>Pour l’IFSI d’ORTHEZ : 10 places </a:t>
          </a:r>
          <a:endParaRPr lang="fr-FR" sz="2000" b="1" i="1" kern="1200" dirty="0">
            <a:solidFill>
              <a:srgbClr val="C00000"/>
            </a:solidFill>
          </a:endParaRPr>
        </a:p>
      </dsp:txBody>
      <dsp:txXfrm>
        <a:off x="18896" y="405366"/>
        <a:ext cx="3807323" cy="1169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4CB81-C56F-4025-B634-3AFC705A7AC7}">
      <dsp:nvSpPr>
        <dsp:cNvPr id="0" name=""/>
        <dsp:cNvSpPr/>
      </dsp:nvSpPr>
      <dsp:spPr>
        <a:xfrm>
          <a:off x="0" y="0"/>
          <a:ext cx="7918648" cy="14753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 smtClean="0">
              <a:solidFill>
                <a:schemeClr val="tx1"/>
              </a:solidFill>
            </a:rPr>
            <a:t>Brique</a:t>
          </a:r>
          <a:endParaRPr lang="fr-FR" sz="19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</a:rPr>
            <a:t>Evaluation quantitative (notes bac, terminale, première)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1731268" y="0"/>
        <a:ext cx="6187379" cy="1475391"/>
      </dsp:txXfrm>
    </dsp:sp>
    <dsp:sp modelId="{604A41C8-29CC-4443-8A1E-AAB73DC44864}">
      <dsp:nvSpPr>
        <dsp:cNvPr id="0" name=""/>
        <dsp:cNvSpPr/>
      </dsp:nvSpPr>
      <dsp:spPr>
        <a:xfrm>
          <a:off x="227675" y="225168"/>
          <a:ext cx="1583729" cy="11803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C6C12-FE37-44A8-A6DE-16222922AAF2}">
      <dsp:nvSpPr>
        <dsp:cNvPr id="0" name=""/>
        <dsp:cNvSpPr/>
      </dsp:nvSpPr>
      <dsp:spPr>
        <a:xfrm>
          <a:off x="0" y="1622930"/>
          <a:ext cx="7918648" cy="1475391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Brique</a:t>
          </a:r>
          <a:endParaRPr lang="fr-F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</a:rPr>
            <a:t>Evaluation de la fiche avenir  (pour les futurs bacheliers)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1731268" y="1622930"/>
        <a:ext cx="6187379" cy="1475391"/>
      </dsp:txXfrm>
    </dsp:sp>
    <dsp:sp modelId="{A57E35D4-D6D2-459B-B13D-D261EBB58F78}">
      <dsp:nvSpPr>
        <dsp:cNvPr id="0" name=""/>
        <dsp:cNvSpPr/>
      </dsp:nvSpPr>
      <dsp:spPr>
        <a:xfrm>
          <a:off x="147539" y="1770469"/>
          <a:ext cx="1583729" cy="1180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056F4-838A-4151-9705-0C47C5921C6D}">
      <dsp:nvSpPr>
        <dsp:cNvPr id="0" name=""/>
        <dsp:cNvSpPr/>
      </dsp:nvSpPr>
      <dsp:spPr>
        <a:xfrm>
          <a:off x="0" y="3245861"/>
          <a:ext cx="7918648" cy="2071877"/>
        </a:xfrm>
        <a:prstGeom prst="roundRect">
          <a:avLst>
            <a:gd name="adj" fmla="val 10000"/>
          </a:avLst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Brique</a:t>
          </a:r>
          <a:endParaRPr lang="fr-F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</a:rPr>
            <a:t>Evaluation par les IFSI // 5 critères nationaux</a:t>
          </a:r>
          <a:endParaRPr lang="fr-F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</a:rPr>
            <a:t>Grille d’évaluation identique / académie</a:t>
          </a:r>
          <a:endParaRPr lang="fr-FR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tx1"/>
              </a:solidFill>
            </a:rPr>
            <a:t>Pour l’évaluation , Répartition arbitraire des dossiers des candidats de l’académie de bordeaux sur les 14 IFSI 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1731268" y="3245861"/>
        <a:ext cx="6187379" cy="2071877"/>
      </dsp:txXfrm>
    </dsp:sp>
    <dsp:sp modelId="{3591E4F6-5B08-45EC-A606-58CBCE77EC9C}">
      <dsp:nvSpPr>
        <dsp:cNvPr id="0" name=""/>
        <dsp:cNvSpPr/>
      </dsp:nvSpPr>
      <dsp:spPr>
        <a:xfrm>
          <a:off x="147539" y="3691643"/>
          <a:ext cx="1583729" cy="11803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46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998" y="2"/>
            <a:ext cx="2945646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42C5CD-D6B0-4796-952B-F3C20A1344D3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260"/>
            <a:ext cx="2945646" cy="49696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998" y="9431260"/>
            <a:ext cx="2945646" cy="49696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47EE5-8DCF-4F36-BE47-0FBDC4DC1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176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46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998" y="2"/>
            <a:ext cx="2945646" cy="496967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4A1603-EB3F-4B1A-AA04-B523BC4A2740}" type="datetimeFigureOut">
              <a:rPr lang="fr-FR"/>
              <a:pPr>
                <a:defRPr/>
              </a:pPr>
              <a:t>10/01/2025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5" y="4717220"/>
            <a:ext cx="5439734" cy="4467940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260"/>
            <a:ext cx="2945646" cy="49696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998" y="9431260"/>
            <a:ext cx="2945646" cy="49696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733F7-F62A-4265-9479-8C59CE2E73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36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733F7-F62A-4265-9479-8C59CE2E73D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44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733F7-F62A-4265-9479-8C59CE2E73D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FE08-D53E-4BC6-9070-C6CFBA263B92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E403-5695-4B00-8024-00FE8CFB1D42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1C8D-A048-458B-88E0-9A7AB4CD57E5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1B8E-ADCF-45FA-834F-645EE97D52A2}" type="datetime1">
              <a:rPr lang="fr-FR" smtClean="0">
                <a:solidFill>
                  <a:srgbClr val="D7DAE1"/>
                </a:solidFill>
              </a:rPr>
              <a:t>10/01/2025</a:t>
            </a:fld>
            <a:endParaRPr lang="fr-FR" dirty="0">
              <a:solidFill>
                <a:srgbClr val="D7DA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 smtClean="0">
                <a:solidFill>
                  <a:srgbClr val="D7DAE1"/>
                </a:solidFill>
              </a:rPr>
              <a:t>IFSI ORTHEZ janvier 2025</a:t>
            </a:r>
            <a:endParaRPr lang="fr-FR" dirty="0">
              <a:solidFill>
                <a:srgbClr val="D7DAE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spc="150" dirty="0" smtClean="0">
                <a:solidFill>
                  <a:srgbClr val="F4680B"/>
                </a:solidFill>
                <a:latin typeface="Franklin Gothic Book"/>
                <a:cs typeface="+mn-cs"/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6CADC7F-CCEC-4C82-8FB1-9D3A1E30F2C7}" type="slidenum">
              <a:rPr lang="fr-FR" smtClean="0">
                <a:solidFill>
                  <a:srgbClr val="D7DAE1"/>
                </a:solidFill>
              </a:rPr>
              <a:pPr/>
              <a:t>‹N°›</a:t>
            </a:fld>
            <a:endParaRPr lang="fr-FR" dirty="0">
              <a:solidFill>
                <a:srgbClr val="D7DAE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spc="150" dirty="0" smtClean="0">
                <a:solidFill>
                  <a:srgbClr val="F4680B"/>
                </a:solidFill>
                <a:latin typeface="Franklin Gothic Book"/>
                <a:cs typeface="+mn-cs"/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266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06E6-D0AF-4466-ABD7-95163FC7A190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65D5-48FE-4452-95D3-9B3950A15D8D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spc="150" dirty="0" smtClean="0">
                <a:solidFill>
                  <a:srgbClr val="FFFFFF"/>
                </a:solidFill>
                <a:latin typeface="Franklin Gothic Book"/>
                <a:cs typeface="+mn-cs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Franklin Gothic Book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3200" spc="150" dirty="0" smtClean="0">
                <a:solidFill>
                  <a:srgbClr val="FFFFFF"/>
                </a:solidFill>
                <a:latin typeface="Franklin Gothic Book"/>
                <a:cs typeface="+mn-cs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Franklin Gothic Book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8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40A-9711-45C0-A950-D9CA5C8E63C0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7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494C-C394-45FC-A77A-AA078521D3EC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5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AAE2-0DB9-4E09-8D77-CAB299F1B71A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94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4F9B-934A-44C6-9080-5ACB36F84415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9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96FC-1F0B-441E-AEB0-F8BB9E2CFA32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8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38E0-0AA5-4ACA-BF78-88DF8C36F66C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C37E-C89C-483B-86F9-4EF7FC582291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5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995-CC86-4B3C-951F-43397A82291E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52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9F9F-A9E4-4614-8C80-1465FC64C652}" type="datetime1">
              <a:rPr lang="fr-FR" smtClean="0">
                <a:solidFill>
                  <a:srgbClr val="55554A"/>
                </a:solidFill>
              </a:rPr>
              <a:t>10/01/2025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‹N°›</a:t>
            </a:fld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7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F1-9240-468E-A245-5DD6F57F075F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851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419A-B62E-4CAC-B64A-3E5300EB5637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93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3667-1D19-4AAA-B324-B64A03205B7F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125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9FD8-CC20-4031-9B73-8C2BC282235C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8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10713-7A19-4084-A809-BA590978623F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2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43730-E02C-48F8-A8D3-BAB0B018AB11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244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4C96-2E02-48F4-BE24-87674710A870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09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8464-A552-4E00-AE74-8D3FF9853161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1029-6B35-40B5-A09F-6B7629C9FDCB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34342"/>
                </a:solidFill>
              </a:rPr>
              <a:t>IFSI ORTHEZ janvier 2025</a:t>
            </a:r>
            <a:endParaRPr lang="fr-FR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ADC7F-CCEC-4C82-8FB1-9D3A1E30F2C7}" type="slidenum">
              <a:rPr lang="fr-FR" smtClean="0">
                <a:solidFill>
                  <a:srgbClr val="434342"/>
                </a:solidFill>
              </a:rPr>
              <a:pPr/>
              <a:t>‹N°›</a:t>
            </a:fld>
            <a:endParaRPr lang="fr-FR" dirty="0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9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90E4-51C9-40F6-863B-727B2B768049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562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FF74-3CC6-40FE-A1D6-81059E691BF5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147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E13D-7015-48C4-BAD4-8E5A0A8EF109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60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CE8A-E6CC-4374-9B46-FDE5EC99ECFF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D5B75-2926-488C-954E-2DF0D384FF2E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AC6C-0838-4790-A92B-20115D81293E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7837-7042-4927-9A0D-51DB7C26DFC8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BC4A-7A55-411B-99C8-F24B8FBF364A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>
                <a:solidFill>
                  <a:srgbClr val="434342"/>
                </a:solidFill>
              </a:rPr>
              <a:t>IFSI ORTHEZ janvier 2025</a:t>
            </a:r>
            <a:endParaRPr lang="fr-FR" dirty="0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ADC7F-CCEC-4C82-8FB1-9D3A1E30F2C7}" type="slidenum">
              <a:rPr lang="fr-FR" smtClean="0">
                <a:solidFill>
                  <a:srgbClr val="434342"/>
                </a:solidFill>
              </a:rPr>
              <a:pPr/>
              <a:t>‹N°›</a:t>
            </a:fld>
            <a:endParaRPr lang="fr-FR" dirty="0">
              <a:solidFill>
                <a:srgbClr val="43434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FCF2-DA61-48E6-BFCD-CF0316432576}" type="datetime1">
              <a:rPr lang="fr-FR" smtClean="0"/>
              <a:t>10/01/2025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A4F173-FFEC-4E0C-B96D-299054112F40}" type="datetime1">
              <a:rPr lang="fr-FR" smtClean="0">
                <a:latin typeface="Franklin Gothic Book"/>
                <a:cs typeface="+mn-cs"/>
              </a:rPr>
              <a:t>10/01/2025</a:t>
            </a:fld>
            <a:endParaRPr lang="fr-FR" dirty="0">
              <a:latin typeface="Franklin Gothic Book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latin typeface="Franklin Gothic Book"/>
                <a:cs typeface="+mn-cs"/>
              </a:rPr>
              <a:t>IFSI ORTHEZ janvier 2025</a:t>
            </a:r>
            <a:endParaRPr lang="fr-FR" dirty="0"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ADC7F-CCEC-4C82-8FB1-9D3A1E30F2C7}" type="slidenum">
              <a:rPr lang="fr-FR" smtClean="0"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Franklin Gothic Book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873FC9-E6DC-4BDF-AF7E-91BC38AE3485}" type="datetime1">
              <a:rPr lang="fr-FR" smtClean="0">
                <a:solidFill>
                  <a:srgbClr val="55554A"/>
                </a:solidFill>
                <a:latin typeface="Franklin Gothic Book"/>
                <a:cs typeface="+mn-cs"/>
              </a:rPr>
              <a:t>10/01/2025</a:t>
            </a:fld>
            <a:endParaRPr lang="fr-FR" dirty="0">
              <a:solidFill>
                <a:srgbClr val="55554A"/>
              </a:solidFill>
              <a:latin typeface="Franklin Gothic Book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55554A"/>
                </a:solidFill>
                <a:latin typeface="Franklin Gothic Book"/>
                <a:cs typeface="+mn-cs"/>
              </a:rPr>
              <a:t>IFSI ORTHEZ janvier 2025</a:t>
            </a:r>
            <a:endParaRPr lang="fr-FR" dirty="0">
              <a:solidFill>
                <a:srgbClr val="55554A"/>
              </a:solidFill>
              <a:latin typeface="Franklin Gothic Book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ADC7F-CCEC-4C82-8FB1-9D3A1E30F2C7}" type="slidenum">
              <a:rPr lang="fr-FR" smtClean="0">
                <a:solidFill>
                  <a:srgbClr val="55554A"/>
                </a:solidFill>
                <a:latin typeface="Franklin Gothic Book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solidFill>
                <a:srgbClr val="55554A"/>
              </a:solidFill>
              <a:latin typeface="Franklin Gothic Book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46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465479-4AA0-4097-9E97-D5A45B6F3BE1}" type="datetime1">
              <a:rPr lang="fr-FR" smtClean="0">
                <a:latin typeface="Franklin Gothic Book"/>
              </a:rPr>
              <a:t>10/01/2025</a:t>
            </a:fld>
            <a:endParaRPr lang="fr-FR" dirty="0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latin typeface="Franklin Gothic Book"/>
              </a:rPr>
              <a:t>IFSI ORTHEZ janvier 2025</a:t>
            </a:r>
            <a:endParaRPr lang="fr-FR" dirty="0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ADC7F-CCEC-4C82-8FB1-9D3A1E30F2C7}" type="slidenum">
              <a:rPr lang="fr-FR" smtClean="0"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73964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fr-FR" sz="60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formation en IFSI </a:t>
            </a:r>
            <a:endParaRPr lang="fr-FR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1"/>
            <a:ext cx="8820472" cy="4884543"/>
          </a:xfr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5554A"/>
                </a:solidFill>
              </a:rPr>
              <a:t>IFSI ORTHEZ janvier 2025</a:t>
            </a:r>
            <a:endParaRPr lang="fr-FR" dirty="0">
              <a:solidFill>
                <a:srgbClr val="55554A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16" y="6158354"/>
            <a:ext cx="3089684" cy="699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i="1" dirty="0" smtClean="0">
                <a:solidFill>
                  <a:srgbClr val="060606"/>
                </a:solidFill>
              </a:rPr>
              <a:t>Toute ressemblance avec des personnages connus ….</a:t>
            </a:r>
            <a:endParaRPr lang="fr-FR" i="1" dirty="0">
              <a:solidFill>
                <a:srgbClr val="060606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>
                <a:solidFill>
                  <a:srgbClr val="55554A"/>
                </a:solidFill>
              </a:rPr>
              <a:pPr/>
              <a:t>1</a:t>
            </a:fld>
            <a:endParaRPr lang="fr-FR" dirty="0">
              <a:solidFill>
                <a:srgbClr val="55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500" dirty="0" smtClean="0">
                <a:solidFill>
                  <a:srgbClr val="FF0000"/>
                </a:solidFill>
              </a:rPr>
              <a:t>les VŒUX :</a:t>
            </a:r>
          </a:p>
          <a:p>
            <a:pPr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QUELLES STRATEGIES ??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2060848"/>
            <a:ext cx="316835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2"/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103188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Situation géographique</a:t>
            </a:r>
          </a:p>
          <a:p>
            <a:pPr marL="285750" indent="-103188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Situation financière </a:t>
            </a:r>
          </a:p>
          <a:p>
            <a:pPr marL="182562"/>
            <a:endParaRPr lang="fr-FR" dirty="0">
              <a:solidFill>
                <a:srgbClr val="ACCBF9">
                  <a:lumMod val="25000"/>
                </a:srgbClr>
              </a:solidFill>
            </a:endParaRPr>
          </a:p>
          <a:p>
            <a:pPr marL="182562"/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182562"/>
            <a:r>
              <a:rPr lang="fr-FR" b="1" i="1" dirty="0" smtClean="0">
                <a:solidFill>
                  <a:srgbClr val="FF0000"/>
                </a:solidFill>
              </a:rPr>
              <a:t>Aucune possibilité à ce jour après admission de muter dans une autre académie  </a:t>
            </a: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040">
            <a:off x="930285" y="2029057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685800" y="285750"/>
            <a:ext cx="7772400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500" b="1" dirty="0" smtClean="0"/>
              <a:t>Modalités DE SELECTION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59739426"/>
              </p:ext>
            </p:extLst>
          </p:nvPr>
        </p:nvGraphicFramePr>
        <p:xfrm>
          <a:off x="539552" y="836711"/>
          <a:ext cx="7918648" cy="531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5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685800" y="142132"/>
            <a:ext cx="7772400" cy="542875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Les Critères D’EVALUATION NATIONAUX</a:t>
            </a:r>
          </a:p>
          <a:p>
            <a:pPr eaLnBrk="1" hangingPunct="1"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Arrêté 3 janvier 2019</a:t>
            </a:r>
          </a:p>
          <a:p>
            <a:pPr eaLnBrk="1" hangingPunct="1">
              <a:defRPr/>
            </a:pPr>
            <a:endParaRPr lang="fr-FR" sz="18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fr-FR" sz="18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98" y="1102431"/>
            <a:ext cx="7344816" cy="43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4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908679" y="739033"/>
            <a:ext cx="7342322" cy="56062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2500" b="1" dirty="0" smtClean="0"/>
              <a:t>Les éléments à renseigner…. </a:t>
            </a:r>
          </a:p>
          <a:p>
            <a:pPr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08679" y="3575073"/>
            <a:ext cx="733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Tous les onglets !</a:t>
            </a:r>
            <a:endParaRPr lang="fr-FR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69" y="2269869"/>
            <a:ext cx="1218368" cy="10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" name="Picture 2" descr="Parcoursup® 2022 : Comment faire son Projet de Formation Motivé 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7445">
            <a:off x="1085170" y="571515"/>
            <a:ext cx="2602587" cy="11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7665" y="1988840"/>
            <a:ext cx="5832648" cy="40169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éviter de perdre de l’écriture avec :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Des formules de politesse </a:t>
            </a:r>
          </a:p>
          <a:p>
            <a:pPr algn="ctr"/>
            <a:endParaRPr lang="fr-FR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L’intention de s’adresser à un IFSI en particulier </a:t>
            </a:r>
          </a:p>
          <a:p>
            <a:pPr algn="ctr"/>
            <a:endParaRPr lang="fr-FR" b="1" dirty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Ce qu’il est conseillé et attendu …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Construire le projet // critères nationaux</a:t>
            </a:r>
          </a:p>
          <a:p>
            <a:pPr marL="285750" indent="-285750" algn="ctr"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Honnêteté et transparence                                             </a:t>
            </a:r>
            <a:r>
              <a:rPr lang="fr-FR" b="1" dirty="0" smtClean="0">
                <a:solidFill>
                  <a:schemeClr val="tx1"/>
                </a:solidFill>
              </a:rPr>
              <a:t>(</a:t>
            </a:r>
            <a:r>
              <a:rPr lang="fr-FR" sz="1400" b="1" i="1" dirty="0" smtClean="0">
                <a:solidFill>
                  <a:schemeClr val="tx1"/>
                </a:solidFill>
              </a:rPr>
              <a:t>Les IFSI ont accès à votre dossier scolaire)  </a:t>
            </a:r>
            <a:endParaRPr lang="fr-FR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3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7665" y="1988840"/>
            <a:ext cx="5832648" cy="3528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tx1"/>
                </a:solidFill>
              </a:rPr>
              <a:t>Dans ces rubriques s’attacher à :</a:t>
            </a:r>
          </a:p>
          <a:p>
            <a:pPr algn="ctr"/>
            <a:endParaRPr lang="fr-FR" sz="1400" b="1" i="1" dirty="0">
              <a:solidFill>
                <a:schemeClr val="tx1"/>
              </a:solidFill>
            </a:endParaRPr>
          </a:p>
          <a:p>
            <a:pPr algn="ctr"/>
            <a:endParaRPr lang="fr-FR" sz="1400" b="1" i="1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rgbClr val="FF0000"/>
                </a:solidFill>
              </a:rPr>
              <a:t>Présenter</a:t>
            </a:r>
            <a:r>
              <a:rPr lang="fr-FR" sz="1600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ses expériences </a:t>
            </a:r>
            <a:r>
              <a:rPr lang="fr-FR" sz="1600" b="1" dirty="0" smtClean="0">
                <a:solidFill>
                  <a:schemeClr val="tx1"/>
                </a:solidFill>
              </a:rPr>
              <a:t>(qui peuvent être des stages, des expériences associatives ou personnelles)  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>
                <a:solidFill>
                  <a:srgbClr val="FF0000"/>
                </a:solidFill>
              </a:rPr>
              <a:t>s</a:t>
            </a:r>
            <a:r>
              <a:rPr lang="fr-FR" sz="1600" b="1" dirty="0" smtClean="0">
                <a:solidFill>
                  <a:srgbClr val="FF0000"/>
                </a:solidFill>
              </a:rPr>
              <a:t>es loisirs</a:t>
            </a:r>
            <a:r>
              <a:rPr lang="fr-FR" sz="1600" b="1" dirty="0" smtClean="0">
                <a:solidFill>
                  <a:schemeClr val="tx1"/>
                </a:solidFill>
              </a:rPr>
              <a:t>, etc… </a:t>
            </a:r>
          </a:p>
          <a:p>
            <a:pPr marL="285750" indent="-285750" algn="ctr">
              <a:buFontTx/>
              <a:buChar char="-"/>
            </a:pPr>
            <a:endParaRPr lang="fr-FR" sz="16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et savoir les mettre en lien avec le métier d’IDE et/ou la formation </a:t>
            </a:r>
          </a:p>
          <a:p>
            <a:pPr marL="285750" indent="-285750" algn="ctr">
              <a:buFontTx/>
              <a:buChar char="-"/>
            </a:pPr>
            <a:endParaRPr lang="fr-FR" sz="14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Rubrique Activités et centres d'intérêt : Exemple et conseils - Thot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8417">
            <a:off x="720570" y="532892"/>
            <a:ext cx="316835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QUI évalue votre dossier ?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4912" y="1700808"/>
            <a:ext cx="3973054" cy="412763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Dès avril, l’ensemble des candidats inscrits sur l’académie sont répartis dans chaque IFSI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Les dossiers sont évalués </a:t>
            </a:r>
            <a:r>
              <a:rPr lang="fr-FR" b="1" dirty="0" smtClean="0">
                <a:solidFill>
                  <a:srgbClr val="FF0000"/>
                </a:solidFill>
              </a:rPr>
              <a:t>de façon anonyme</a:t>
            </a: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 sans connaitre vos sous vœux (IFSI que vous avez sélectionnés dans l’académie)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ACCBF9">
                    <a:lumMod val="25000"/>
                  </a:srgbClr>
                </a:solidFill>
              </a:rPr>
              <a:t>Seule la plateforme Parcoursup </a:t>
            </a:r>
            <a:r>
              <a:rPr lang="fr-FR" sz="2000" b="1" dirty="0">
                <a:solidFill>
                  <a:srgbClr val="ACCBF9">
                    <a:lumMod val="25000"/>
                  </a:srgbClr>
                </a:solidFill>
              </a:rPr>
              <a:t>gère </a:t>
            </a:r>
            <a:r>
              <a:rPr lang="fr-FR" sz="2000" b="1" dirty="0" smtClean="0">
                <a:solidFill>
                  <a:srgbClr val="ACCBF9">
                    <a:lumMod val="25000"/>
                  </a:srgbClr>
                </a:solidFill>
              </a:rPr>
              <a:t>les listes : inutile donc de contacter les IFSI directement</a:t>
            </a:r>
          </a:p>
          <a:p>
            <a:pPr marL="285750" indent="-285750" algn="ctr">
              <a:buFontTx/>
              <a:buChar char="-"/>
            </a:pP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75" y="3709283"/>
            <a:ext cx="447964" cy="38524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1" r="-218" b="79981"/>
          <a:stretch/>
        </p:blipFill>
        <p:spPr>
          <a:xfrm>
            <a:off x="855357" y="2204864"/>
            <a:ext cx="2403621" cy="8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ADMISSION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6610" y="1412776"/>
            <a:ext cx="3973054" cy="44156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Si je suis admis(e), je peux :</a:t>
            </a:r>
          </a:p>
          <a:p>
            <a:endParaRPr lang="fr-FR" b="1" i="1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Confirmer l’admission dans un sous-vœux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Mettre en attente des sous-vœux ou les supprimer</a:t>
            </a: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ACCBF9">
                    <a:lumMod val="25000"/>
                  </a:srgbClr>
                </a:solidFill>
              </a:rPr>
              <a:t>Seule la plateforme Parcoursup </a:t>
            </a:r>
            <a:r>
              <a:rPr lang="fr-FR" sz="2000" b="1" dirty="0">
                <a:solidFill>
                  <a:srgbClr val="ACCBF9">
                    <a:lumMod val="25000"/>
                  </a:srgbClr>
                </a:solidFill>
              </a:rPr>
              <a:t>gère </a:t>
            </a:r>
            <a:r>
              <a:rPr lang="fr-FR" sz="2000" b="1" dirty="0" smtClean="0">
                <a:solidFill>
                  <a:srgbClr val="ACCBF9">
                    <a:lumMod val="25000"/>
                  </a:srgbClr>
                </a:solidFill>
              </a:rPr>
              <a:t>les listes : inutile donc de contacter les IFSI directement</a:t>
            </a:r>
          </a:p>
          <a:p>
            <a:pPr marL="285750" indent="-285750" algn="ctr">
              <a:buFontTx/>
              <a:buChar char="-"/>
            </a:pP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39" y="3534982"/>
            <a:ext cx="447964" cy="38524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3361" t="48991" r="11821" b="2095"/>
          <a:stretch/>
        </p:blipFill>
        <p:spPr>
          <a:xfrm>
            <a:off x="927608" y="1294148"/>
            <a:ext cx="2403621" cy="47627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/>
          <a:srcRect l="1" r="-218" b="79981"/>
          <a:stretch/>
        </p:blipFill>
        <p:spPr>
          <a:xfrm>
            <a:off x="927608" y="482648"/>
            <a:ext cx="2403621" cy="8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L’INSCRIPTION à l’ifsi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3382" y="1275602"/>
            <a:ext cx="7228064" cy="491972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Dès confirmation sur la Plateforme Parcoursup, vous devez contacter l’IFSI dans lequel vous êtes admis pour connaitre les modalités d’inscription</a:t>
            </a:r>
          </a:p>
          <a:p>
            <a:endParaRPr lang="fr-FR" b="1" i="1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Si vous confirmez un autre sous-vœux après avoir validé l’IFSI d’Orthez par exemple, vous devez impérativement prévenir le secrétariat. </a:t>
            </a:r>
          </a:p>
          <a:p>
            <a:endParaRPr lang="fr-FR" b="1" i="1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>
                <a:solidFill>
                  <a:srgbClr val="FF0000"/>
                </a:solidFill>
              </a:rPr>
              <a:t>pour les </a:t>
            </a:r>
            <a:r>
              <a:rPr lang="fr-FR" b="1" i="1" dirty="0" smtClean="0">
                <a:solidFill>
                  <a:srgbClr val="FF0000"/>
                </a:solidFill>
              </a:rPr>
              <a:t>FPC qui </a:t>
            </a:r>
            <a:r>
              <a:rPr lang="fr-FR" b="1" i="1" dirty="0">
                <a:solidFill>
                  <a:srgbClr val="FF0000"/>
                </a:solidFill>
              </a:rPr>
              <a:t>auraient à la fois </a:t>
            </a:r>
            <a:r>
              <a:rPr lang="fr-FR" b="1" i="1" dirty="0" smtClean="0">
                <a:solidFill>
                  <a:srgbClr val="FF0000"/>
                </a:solidFill>
              </a:rPr>
              <a:t>satisfait </a:t>
            </a:r>
            <a:r>
              <a:rPr lang="fr-FR" b="1" i="1" dirty="0">
                <a:solidFill>
                  <a:srgbClr val="FF0000"/>
                </a:solidFill>
              </a:rPr>
              <a:t>aux épreuves de sélection FPC et </a:t>
            </a:r>
            <a:r>
              <a:rPr lang="fr-FR" b="1" i="1" dirty="0" smtClean="0">
                <a:solidFill>
                  <a:srgbClr val="FF0000"/>
                </a:solidFill>
              </a:rPr>
              <a:t>admis sur </a:t>
            </a:r>
            <a:r>
              <a:rPr lang="fr-FR" b="1" i="1" dirty="0" err="1" smtClean="0">
                <a:solidFill>
                  <a:srgbClr val="FF0000"/>
                </a:solidFill>
              </a:rPr>
              <a:t>Parcoursup</a:t>
            </a:r>
            <a:r>
              <a:rPr lang="fr-FR" b="1" i="1" dirty="0" smtClean="0">
                <a:solidFill>
                  <a:srgbClr val="FF0000"/>
                </a:solidFill>
              </a:rPr>
              <a:t> : se désinscrire de la plateforme </a:t>
            </a:r>
          </a:p>
          <a:p>
            <a:pPr marL="285750" indent="-285750">
              <a:buFontTx/>
              <a:buChar char="-"/>
            </a:pPr>
            <a:endParaRPr lang="fr-FR" b="1" i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Une réunion de pré-inscription aura lieu en été </a:t>
            </a:r>
            <a:r>
              <a:rPr lang="fr-FR" sz="1200" b="1" i="1" dirty="0" smtClean="0">
                <a:solidFill>
                  <a:srgbClr val="ACCBF9">
                    <a:lumMod val="25000"/>
                  </a:srgbClr>
                </a:solidFill>
              </a:rPr>
              <a:t>(2 créneaux non définis à ce jour)</a:t>
            </a:r>
          </a:p>
          <a:p>
            <a:endParaRPr lang="fr-FR" b="1" i="1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La rentrée aura lieu le </a:t>
            </a:r>
            <a:r>
              <a:rPr lang="fr-FR" i="1" dirty="0" smtClean="0">
                <a:solidFill>
                  <a:srgbClr val="ACCBF9">
                    <a:lumMod val="25000"/>
                  </a:srgbClr>
                </a:solidFill>
              </a:rPr>
              <a:t>Lundi 1</a:t>
            </a:r>
            <a:r>
              <a:rPr lang="fr-FR" i="1" baseline="30000" dirty="0" smtClean="0">
                <a:solidFill>
                  <a:srgbClr val="ACCBF9">
                    <a:lumMod val="25000"/>
                  </a:srgbClr>
                </a:solidFill>
              </a:rPr>
              <a:t>er</a:t>
            </a:r>
            <a:r>
              <a:rPr lang="fr-FR" i="1" dirty="0" smtClean="0">
                <a:solidFill>
                  <a:srgbClr val="ACCBF9">
                    <a:lumMod val="25000"/>
                  </a:srgbClr>
                </a:solidFill>
              </a:rPr>
              <a:t> Septembre 2025</a:t>
            </a: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25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fr-FR" sz="2500" b="1" dirty="0" smtClean="0">
                <a:solidFill>
                  <a:srgbClr val="FF0000"/>
                </a:solidFill>
              </a:rPr>
              <a:t>RECOURS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4996" y="1268759"/>
            <a:ext cx="4516042" cy="49510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Si </a:t>
            </a:r>
            <a:r>
              <a:rPr lang="fr-FR" b="1" i="1" dirty="0">
                <a:solidFill>
                  <a:srgbClr val="ACCBF9">
                    <a:lumMod val="25000"/>
                  </a:srgbClr>
                </a:solidFill>
              </a:rPr>
              <a:t>je </a:t>
            </a: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ne suis pas admis(e</a:t>
            </a:r>
            <a:r>
              <a:rPr lang="fr-FR" b="1" i="1" dirty="0">
                <a:solidFill>
                  <a:srgbClr val="ACCBF9">
                    <a:lumMod val="25000"/>
                  </a:srgbClr>
                </a:solidFill>
              </a:rPr>
              <a:t>) </a:t>
            </a: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et souhaite en connaitre les raisons </a:t>
            </a:r>
            <a:r>
              <a:rPr lang="fr-FR" i="1" dirty="0" smtClean="0">
                <a:solidFill>
                  <a:srgbClr val="ACCBF9">
                    <a:lumMod val="25000"/>
                  </a:srgbClr>
                </a:solidFill>
              </a:rPr>
              <a:t>:</a:t>
            </a:r>
          </a:p>
          <a:p>
            <a:endParaRPr lang="fr-FR" i="1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i="1" dirty="0" smtClean="0">
                <a:solidFill>
                  <a:srgbClr val="FF0000"/>
                </a:solidFill>
              </a:rPr>
              <a:t>Courrier de demande en indiquant votre numéro de candidat Parcoursup</a:t>
            </a:r>
          </a:p>
          <a:p>
            <a:pPr marL="285750" indent="-285750">
              <a:buFontTx/>
              <a:buChar char="-"/>
            </a:pPr>
            <a:endParaRPr lang="fr-FR" i="1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i="1" dirty="0" smtClean="0">
                <a:solidFill>
                  <a:srgbClr val="ACCBF9">
                    <a:lumMod val="25000"/>
                  </a:srgbClr>
                </a:solidFill>
              </a:rPr>
              <a:t>Courrier </a:t>
            </a:r>
            <a:r>
              <a:rPr lang="fr-FR" i="1" dirty="0">
                <a:solidFill>
                  <a:srgbClr val="ACCBF9">
                    <a:lumMod val="25000"/>
                  </a:srgbClr>
                </a:solidFill>
              </a:rPr>
              <a:t>à adresser </a:t>
            </a:r>
            <a:r>
              <a:rPr lang="fr-FR" b="1" i="1" dirty="0">
                <a:solidFill>
                  <a:srgbClr val="FF0000"/>
                </a:solidFill>
              </a:rPr>
              <a:t>à </a:t>
            </a:r>
            <a:r>
              <a:rPr lang="fr-FR" b="1" i="1" dirty="0" smtClean="0">
                <a:solidFill>
                  <a:srgbClr val="FF0000"/>
                </a:solidFill>
              </a:rPr>
              <a:t>l’IFSI de </a:t>
            </a:r>
            <a:r>
              <a:rPr lang="fr-FR" b="1" i="1" dirty="0">
                <a:solidFill>
                  <a:srgbClr val="FF0000"/>
                </a:solidFill>
              </a:rPr>
              <a:t>v</a:t>
            </a:r>
            <a:r>
              <a:rPr lang="fr-FR" b="1" i="1" dirty="0" smtClean="0">
                <a:solidFill>
                  <a:srgbClr val="FF0000"/>
                </a:solidFill>
              </a:rPr>
              <a:t>otre choix (dans la liste de vos sous vœux)</a:t>
            </a:r>
          </a:p>
          <a:p>
            <a:endParaRPr lang="fr-FR" i="1" dirty="0">
              <a:solidFill>
                <a:srgbClr val="ACCBF9">
                  <a:lumMod val="25000"/>
                </a:srgbClr>
              </a:solidFill>
            </a:endParaRPr>
          </a:p>
          <a:p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Tous les courriers sont ensuite centralisés auprès de Mme Florence DAROS, Directrice  </a:t>
            </a:r>
            <a:r>
              <a:rPr lang="fr-FR" b="1" i="1" dirty="0">
                <a:solidFill>
                  <a:srgbClr val="ACCBF9">
                    <a:lumMod val="25000"/>
                  </a:srgbClr>
                </a:solidFill>
              </a:rPr>
              <a:t>IFSI </a:t>
            </a: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de Marmande et  </a:t>
            </a:r>
            <a:r>
              <a:rPr lang="fr-FR" b="1" i="1" dirty="0">
                <a:solidFill>
                  <a:srgbClr val="ACCBF9">
                    <a:lumMod val="25000"/>
                  </a:srgbClr>
                </a:solidFill>
              </a:rPr>
              <a:t>Présidente de la commission des vœux pour l’Académie de Bordeaux </a:t>
            </a:r>
            <a:r>
              <a:rPr lang="fr-FR" b="1" i="1" dirty="0" smtClean="0">
                <a:solidFill>
                  <a:srgbClr val="ACCBF9">
                    <a:lumMod val="25000"/>
                  </a:srgbClr>
                </a:solidFill>
              </a:rPr>
              <a:t>: la réponse est celle de l’IFSI qui a évalué votre dossier )</a:t>
            </a:r>
          </a:p>
          <a:p>
            <a:r>
              <a:rPr lang="fr-FR" i="1" dirty="0" smtClean="0">
                <a:solidFill>
                  <a:srgbClr val="ACCBF9">
                    <a:lumMod val="25000"/>
                  </a:srgbClr>
                </a:solidFill>
              </a:rPr>
              <a:t>(</a:t>
            </a:r>
            <a:r>
              <a:rPr lang="fr-FR" i="1" dirty="0">
                <a:solidFill>
                  <a:srgbClr val="ACCBF9">
                    <a:lumMod val="25000"/>
                  </a:srgbClr>
                </a:solidFill>
              </a:rPr>
              <a:t>informations sur la plateforme Parcoursup)</a:t>
            </a:r>
          </a:p>
          <a:p>
            <a:pPr marL="285750" indent="-285750" algn="ctr">
              <a:buFontTx/>
              <a:buChar char="-"/>
            </a:pPr>
            <a:endParaRPr lang="fr-FR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 algn="ctr">
              <a:buFontTx/>
              <a:buChar char="-"/>
            </a:pPr>
            <a:endParaRPr lang="fr-FR" dirty="0">
              <a:solidFill>
                <a:srgbClr val="ACCBF9">
                  <a:lumMod val="25000"/>
                </a:srgbClr>
              </a:solidFill>
            </a:endParaRPr>
          </a:p>
        </p:txBody>
      </p:sp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26" name="Picture 2" descr="Résultat de recherche d'images pour &quot;résultats humour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/>
          <a:stretch/>
        </p:blipFill>
        <p:spPr bwMode="auto">
          <a:xfrm>
            <a:off x="483918" y="2060848"/>
            <a:ext cx="3277191" cy="371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5800" y="1706905"/>
            <a:ext cx="3075308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prstClr val="white"/>
                </a:solidFill>
              </a:rPr>
              <a:t>Les résultats PARCOURSUP</a:t>
            </a:r>
            <a:endParaRPr lang="fr-FR" sz="1700" dirty="0">
              <a:solidFill>
                <a:prstClr val="white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916145" y="3050001"/>
            <a:ext cx="1080120" cy="11400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40033" y="3400907"/>
            <a:ext cx="944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prstClr val="black"/>
                </a:solidFill>
                <a:latin typeface="Footlight MT Light" panose="0204060206030A020304" pitchFamily="18" charset="0"/>
              </a:rPr>
              <a:t>Quoi?? L’IFSI d’Orthez !?</a:t>
            </a:r>
            <a:endParaRPr lang="fr-FR" sz="1100" b="1" dirty="0">
              <a:solidFill>
                <a:prstClr val="black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3008300" y="285750"/>
            <a:ext cx="5449899" cy="2999234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2843808" y="285750"/>
            <a:ext cx="5614392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3600" b="1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endParaRPr lang="fr-FR" sz="4000" b="1" i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sz="40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épreuves de sélection en 2025</a:t>
            </a:r>
          </a:p>
          <a:p>
            <a:pPr algn="ctr">
              <a:defRPr/>
            </a:pPr>
            <a:endParaRPr lang="fr-FR" sz="4000" b="1" i="1" cap="none" spc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sz="32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Arrêté du 31 juillet modifié par les arrêtés du 13 décembre 2018 et 23 janvier 2020</a:t>
            </a:r>
            <a:endParaRPr lang="fr-FR" sz="3200" b="1" i="1" cap="none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6" y="1628216"/>
            <a:ext cx="2872234" cy="38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767096"/>
          </a:xfrm>
          <a:solidFill>
            <a:schemeClr val="accent5"/>
          </a:solidFill>
        </p:spPr>
        <p:txBody>
          <a:bodyPr/>
          <a:lstStyle/>
          <a:p>
            <a:pPr algn="ctr" eaLnBrk="1" hangingPunct="1"/>
            <a:r>
              <a:rPr lang="fr-FR" sz="4000" dirty="0" smtClean="0"/>
              <a:t>Merci DE VOTRE ATTENTION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0693E-DBD1-4955-982D-1530751F0277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8987"/>
            <a:ext cx="3168352" cy="40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498082"/>
              </p:ext>
            </p:extLst>
          </p:nvPr>
        </p:nvGraphicFramePr>
        <p:xfrm>
          <a:off x="960071" y="769058"/>
          <a:ext cx="7943887" cy="4438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0693E-DBD1-4955-982D-1530751F0277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978960" y="184284"/>
            <a:ext cx="70723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Calibri" pitchFamily="34" charset="0"/>
              </a:rPr>
              <a:t>2 catégories de candidats :</a:t>
            </a:r>
            <a:endParaRPr lang="fr-FR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2987824" y="285750"/>
            <a:ext cx="547037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3600" b="1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fr-FR" sz="40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FR" sz="40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Concours FPC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2060848"/>
            <a:ext cx="316835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ACCBF9">
                    <a:lumMod val="25000"/>
                  </a:srgbClr>
                </a:solidFill>
              </a:rPr>
              <a:t>Le calendrier …</a:t>
            </a:r>
            <a:endParaRPr lang="fr-FR" sz="2400" b="1" dirty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43" y="2564904"/>
            <a:ext cx="3303186" cy="22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94" t="31970" r="7712" b="4224"/>
          <a:stretch/>
        </p:blipFill>
        <p:spPr>
          <a:xfrm>
            <a:off x="3671392" y="2236613"/>
            <a:ext cx="5472608" cy="2808312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315" y="1618146"/>
            <a:ext cx="4152900" cy="6762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85" y="382692"/>
            <a:ext cx="7101565" cy="8860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87017" y="1618146"/>
            <a:ext cx="338437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Les épreuves de sélection :</a:t>
            </a:r>
          </a:p>
          <a:p>
            <a:pPr algn="ctr"/>
            <a:endParaRPr lang="fr-FR" b="1" u="sng" dirty="0" smtClean="0"/>
          </a:p>
          <a:p>
            <a:r>
              <a:rPr lang="fr-FR" b="1" dirty="0" smtClean="0"/>
              <a:t>Epreuve écrite </a:t>
            </a:r>
            <a:r>
              <a:rPr lang="fr-FR" sz="1000" dirty="0" smtClean="0"/>
              <a:t>(notée </a:t>
            </a:r>
            <a:r>
              <a:rPr lang="fr-FR" sz="1000" dirty="0"/>
              <a:t>sur 20 points) </a:t>
            </a:r>
            <a:r>
              <a:rPr lang="fr-FR" dirty="0" smtClean="0"/>
              <a:t>:</a:t>
            </a:r>
          </a:p>
          <a:p>
            <a:r>
              <a:rPr lang="fr-FR" sz="1600" dirty="0" smtClean="0"/>
              <a:t>- 30’ sous épreuve français </a:t>
            </a:r>
            <a:r>
              <a:rPr lang="fr-FR" sz="1000" dirty="0" smtClean="0"/>
              <a:t>(notée sur 10 points)</a:t>
            </a:r>
          </a:p>
          <a:p>
            <a:r>
              <a:rPr lang="fr-FR" sz="1600" dirty="0" smtClean="0"/>
              <a:t>- 30’ sous épreuve mathématiques </a:t>
            </a:r>
            <a:r>
              <a:rPr lang="fr-FR" sz="1000" dirty="0" smtClean="0"/>
              <a:t>(notée sur 10 points)</a:t>
            </a:r>
          </a:p>
          <a:p>
            <a:endParaRPr lang="fr-FR" sz="1000" dirty="0" smtClean="0"/>
          </a:p>
          <a:p>
            <a:r>
              <a:rPr lang="fr-FR" b="1" dirty="0" smtClean="0"/>
              <a:t>Epreuve orale </a:t>
            </a:r>
            <a:r>
              <a:rPr lang="fr-FR" sz="1000" dirty="0"/>
              <a:t>(</a:t>
            </a:r>
            <a:r>
              <a:rPr lang="fr-FR" sz="1000" dirty="0" smtClean="0"/>
              <a:t>notée </a:t>
            </a:r>
            <a:r>
              <a:rPr lang="fr-FR" sz="1000" dirty="0"/>
              <a:t>sur 20 points</a:t>
            </a:r>
            <a:r>
              <a:rPr lang="fr-FR" sz="1000" dirty="0" smtClean="0"/>
              <a:t>) 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sz="1600" dirty="0" smtClean="0"/>
              <a:t>- 20’ entretien oral</a:t>
            </a:r>
          </a:p>
          <a:p>
            <a:endParaRPr lang="fr-FR" dirty="0"/>
          </a:p>
          <a:p>
            <a:r>
              <a:rPr lang="fr-FR" sz="1000" b="1" i="1" dirty="0"/>
              <a:t>Une note inférieure à 8/20 à l’une des deux épreuves prévues </a:t>
            </a:r>
            <a:r>
              <a:rPr lang="fr-FR" sz="1000" b="1" i="1" dirty="0" smtClean="0"/>
              <a:t>est </a:t>
            </a:r>
            <a:r>
              <a:rPr lang="fr-FR" sz="1000" b="1" i="1" dirty="0"/>
              <a:t>éliminatoire. Pour être admis, le candidat doit obtenir un total d’au-moins 20 sur 40 aux </a:t>
            </a:r>
            <a:r>
              <a:rPr lang="fr-FR" sz="1000" b="1" i="1" dirty="0" smtClean="0"/>
              <a:t>épreuves.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13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2987824" y="285750"/>
            <a:ext cx="547037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3600" b="1" i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fr-FR" sz="4000" b="1" i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4000" b="1" cap="none" spc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ParcourSup</a:t>
            </a:r>
            <a:r>
              <a:rPr lang="fr-FR" sz="4000" b="1" cap="none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60032" y="2060848"/>
            <a:ext cx="3168352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ACCBF9">
                    <a:lumMod val="25000"/>
                  </a:srgbClr>
                </a:solidFill>
              </a:rPr>
              <a:t>Le calendrier …</a:t>
            </a:r>
            <a:endParaRPr lang="fr-FR" sz="2400" b="1" dirty="0">
              <a:solidFill>
                <a:srgbClr val="ACCBF9">
                  <a:lumMod val="25000"/>
                </a:srgb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72816"/>
            <a:ext cx="2877312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C7F-CCEC-4C82-8FB1-9D3A1E30F2C7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r="5885" b="51086"/>
          <a:stretch/>
        </p:blipFill>
        <p:spPr>
          <a:xfrm>
            <a:off x="2987824" y="176126"/>
            <a:ext cx="3430750" cy="61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934075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2987824" y="285750"/>
            <a:ext cx="5470376" cy="593407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sz="3600" b="1" i="1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9833" y="404664"/>
            <a:ext cx="5182082" cy="5766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Inscription à partir du 15 Janvier 2025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ACCBF9">
                    <a:lumMod val="25000"/>
                  </a:srgbClr>
                </a:solidFill>
              </a:rPr>
              <a:t>5 vœux possibles</a:t>
            </a:r>
          </a:p>
          <a:p>
            <a:pPr algn="ctr"/>
            <a:r>
              <a:rPr lang="fr-FR" sz="2000" b="1" dirty="0" smtClean="0">
                <a:solidFill>
                  <a:srgbClr val="ACCBF9">
                    <a:lumMod val="25000"/>
                  </a:srgbClr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rgbClr val="ACCBF9">
                    <a:lumMod val="25000"/>
                  </a:srgbClr>
                </a:solidFill>
              </a:rPr>
              <a:t>1 vœu </a:t>
            </a: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: groupement d’IFSI rattaché à l’université </a:t>
            </a:r>
          </a:p>
          <a:p>
            <a:pPr algn="ctr"/>
            <a:r>
              <a:rPr lang="fr-FR" b="1" dirty="0" smtClean="0">
                <a:solidFill>
                  <a:srgbClr val="ACCBF9">
                    <a:lumMod val="25000"/>
                  </a:srgbClr>
                </a:solidFill>
              </a:rPr>
              <a:t>1 sous vœu</a:t>
            </a:r>
            <a:r>
              <a:rPr lang="fr-FR" dirty="0" smtClean="0">
                <a:solidFill>
                  <a:srgbClr val="ACCBF9">
                    <a:lumMod val="25000"/>
                  </a:srgbClr>
                </a:solidFill>
              </a:rPr>
              <a:t>: 1 IFSI parmi les IFSI regroupés </a:t>
            </a:r>
          </a:p>
          <a:p>
            <a:pPr algn="ctr"/>
            <a:endParaRPr lang="fr-FR" dirty="0">
              <a:solidFill>
                <a:srgbClr val="ACCBF9">
                  <a:lumMod val="25000"/>
                </a:srgbClr>
              </a:solidFill>
            </a:endParaRPr>
          </a:p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Ex :</a:t>
            </a:r>
          </a:p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-  Académie de BORDEAUX : 1 VŒU </a:t>
            </a:r>
          </a:p>
          <a:p>
            <a:endParaRPr lang="fr-FR" i="1" dirty="0" smtClean="0">
              <a:solidFill>
                <a:srgbClr val="ACCBF9">
                  <a:lumMod val="25000"/>
                </a:srgbClr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sz="1600" b="1" i="1" dirty="0" smtClean="0">
                <a:solidFill>
                  <a:srgbClr val="FF0000"/>
                </a:solidFill>
              </a:rPr>
              <a:t>Dans l’académie sont regroupés 14 IFSI  : </a:t>
            </a:r>
          </a:p>
          <a:p>
            <a:pPr marL="285750" indent="-285750" algn="ctr">
              <a:buFontTx/>
              <a:buChar char="-"/>
            </a:pPr>
            <a:r>
              <a:rPr lang="fr-FR" sz="1600" b="1" i="1" dirty="0" smtClean="0">
                <a:solidFill>
                  <a:srgbClr val="FF0000"/>
                </a:solidFill>
              </a:rPr>
              <a:t> 5 SOUS VŒUX POSSIBLES 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3-eu-west-1.amazonaws.com/groupe-carton/posts/se-sentir-puissant-atout-ou-handicap-pour-faire-des-choix-rapides_779x3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46" y="602686"/>
            <a:ext cx="2337256" cy="9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6911975" y="5301208"/>
            <a:ext cx="3963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3"/>
          <p:cNvSpPr>
            <a:spLocks noGrp="1"/>
          </p:cNvSpPr>
          <p:nvPr>
            <p:ph type="ctrTitle"/>
          </p:nvPr>
        </p:nvSpPr>
        <p:spPr>
          <a:xfrm>
            <a:off x="685800" y="285749"/>
            <a:ext cx="7772400" cy="5615609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2051" name="Sous-titre 4"/>
          <p:cNvSpPr>
            <a:spLocks noGrp="1"/>
          </p:cNvSpPr>
          <p:nvPr>
            <p:ph type="subTitle" idx="1"/>
          </p:nvPr>
        </p:nvSpPr>
        <p:spPr>
          <a:xfrm>
            <a:off x="3517514" y="285750"/>
            <a:ext cx="4940686" cy="604649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Les Vœux et sous Vœux:</a:t>
            </a:r>
          </a:p>
          <a:p>
            <a:pPr eaLnBrk="1" hangingPunct="1"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QUELLES STRATEGIES?</a:t>
            </a:r>
            <a:endParaRPr lang="fr-FR" sz="2500" b="1" dirty="0" smtClean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IFSI ORTHEZ janvier 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5E68-2DAF-4B1B-B0E5-366C5736D10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5363" name="ZoneTexte 8"/>
          <p:cNvSpPr txBox="1">
            <a:spLocks noChangeArrowheads="1"/>
          </p:cNvSpPr>
          <p:nvPr/>
        </p:nvSpPr>
        <p:spPr bwMode="auto">
          <a:xfrm>
            <a:off x="5072063" y="6219825"/>
            <a:ext cx="367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 i="1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07904" y="2060848"/>
            <a:ext cx="4693134" cy="38164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 indent="-103188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Limiter les sous vœux </a:t>
            </a:r>
          </a:p>
          <a:p>
            <a:pPr marL="249237"/>
            <a:r>
              <a:rPr lang="fr-FR" sz="1600" b="1" dirty="0" smtClean="0">
                <a:solidFill>
                  <a:schemeClr val="tx1"/>
                </a:solidFill>
              </a:rPr>
              <a:t>(attente après résultat devient interminable!!!!)</a:t>
            </a:r>
          </a:p>
          <a:p>
            <a:pPr marL="249237"/>
            <a:endParaRPr lang="fr-FR" sz="1600" b="1" dirty="0" smtClean="0">
              <a:solidFill>
                <a:schemeClr val="tx1"/>
              </a:solidFill>
            </a:endParaRPr>
          </a:p>
          <a:p>
            <a:pPr marL="352425" indent="-103188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Réfléchir à la situation géographique </a:t>
            </a:r>
          </a:p>
          <a:p>
            <a:pPr marL="249237"/>
            <a:endParaRPr lang="fr-FR" sz="1600" b="1" dirty="0" smtClean="0">
              <a:solidFill>
                <a:schemeClr val="tx1"/>
              </a:solidFill>
            </a:endParaRPr>
          </a:p>
          <a:p>
            <a:pPr marL="352425" indent="-103188">
              <a:buFontTx/>
              <a:buChar char="-"/>
            </a:pPr>
            <a:r>
              <a:rPr lang="fr-FR" sz="1600" b="1" dirty="0" smtClean="0">
                <a:solidFill>
                  <a:schemeClr val="tx1"/>
                </a:solidFill>
              </a:rPr>
              <a:t>Etudier la situation financière  </a:t>
            </a:r>
          </a:p>
          <a:p>
            <a:pPr marL="285750" indent="-285750" algn="ctr">
              <a:buFontTx/>
              <a:buChar char="-"/>
            </a:pP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330">
            <a:off x="6966868" y="1126886"/>
            <a:ext cx="1340457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Résultat de recherche d'images pour &quot;panneau attenti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5800" y="299825"/>
            <a:ext cx="2831714" cy="60324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  <a:latin typeface="Franklin Gothic Book"/>
              </a:rPr>
              <a:t>Les 14 IFSI de l’Académie de Bordeaux + les antennes </a:t>
            </a:r>
            <a:r>
              <a:rPr lang="fr-FR" sz="1600" dirty="0" smtClean="0">
                <a:solidFill>
                  <a:prstClr val="black"/>
                </a:solidFill>
                <a:latin typeface="Franklin Gothic Book"/>
              </a:rPr>
              <a:t>: </a:t>
            </a:r>
          </a:p>
          <a:p>
            <a:pPr algn="ctr"/>
            <a:endParaRPr lang="fr-FR" sz="1400" b="1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64 </a:t>
            </a:r>
          </a:p>
          <a:p>
            <a:pPr algn="ctr"/>
            <a:r>
              <a:rPr lang="fr-FR" sz="1400" b="1" dirty="0" smtClean="0">
                <a:latin typeface="Franklin Gothic Book"/>
              </a:rPr>
              <a:t>Orthez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Pau 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Bayonne</a:t>
            </a:r>
          </a:p>
          <a:p>
            <a:pPr algn="ctr"/>
            <a:endParaRPr lang="fr-FR" sz="1400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40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Dax 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Mont de Marsan</a:t>
            </a:r>
          </a:p>
          <a:p>
            <a:pPr algn="ctr"/>
            <a:endParaRPr lang="fr-FR" sz="1400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47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Agen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Marmande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Villeneuve sur Lot</a:t>
            </a:r>
          </a:p>
          <a:p>
            <a:pPr algn="ctr"/>
            <a:endParaRPr lang="fr-FR" sz="1400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33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Pellegrin/Xavier </a:t>
            </a:r>
            <a:r>
              <a:rPr lang="fr-FR" sz="1400" dirty="0" err="1" smtClean="0">
                <a:solidFill>
                  <a:prstClr val="black"/>
                </a:solidFill>
                <a:latin typeface="Franklin Gothic Book"/>
              </a:rPr>
              <a:t>Arnozan</a:t>
            </a:r>
            <a:endParaRPr lang="fr-FR" sz="1400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Charles Perrens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Croix Rouge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Bagatelle 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Libourne</a:t>
            </a:r>
          </a:p>
          <a:p>
            <a:pPr algn="ctr"/>
            <a:endParaRPr lang="fr-FR" sz="1400" b="1" dirty="0" smtClean="0">
              <a:solidFill>
                <a:prstClr val="black"/>
              </a:solidFill>
              <a:latin typeface="Franklin Gothic Book"/>
            </a:endParaRPr>
          </a:p>
          <a:p>
            <a:pPr algn="ctr"/>
            <a:r>
              <a:rPr lang="fr-FR" sz="1400" b="1" dirty="0" smtClean="0">
                <a:solidFill>
                  <a:prstClr val="black"/>
                </a:solidFill>
                <a:latin typeface="Franklin Gothic Book"/>
              </a:rPr>
              <a:t>24</a:t>
            </a:r>
          </a:p>
          <a:p>
            <a:pPr algn="ctr"/>
            <a:r>
              <a:rPr lang="fr-FR" sz="1400" dirty="0" smtClean="0">
                <a:solidFill>
                  <a:prstClr val="black"/>
                </a:solidFill>
                <a:latin typeface="Franklin Gothic Book"/>
              </a:rPr>
              <a:t>Périgueux</a:t>
            </a:r>
          </a:p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4491</TotalTime>
  <Words>883</Words>
  <Application>Microsoft Office PowerPoint</Application>
  <PresentationFormat>Affichage à l'écran (4:3)</PresentationFormat>
  <Paragraphs>246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Arial</vt:lpstr>
      <vt:lpstr>Bodoni MT Condensed</vt:lpstr>
      <vt:lpstr>Calibri</vt:lpstr>
      <vt:lpstr>Courier New</vt:lpstr>
      <vt:lpstr>Footlight MT Light</vt:lpstr>
      <vt:lpstr>Franklin Gothic Book</vt:lpstr>
      <vt:lpstr>Franklin Gothic Medium</vt:lpstr>
      <vt:lpstr>Times New Roman</vt:lpstr>
      <vt:lpstr>Tunga</vt:lpstr>
      <vt:lpstr>Wingdings</vt:lpstr>
      <vt:lpstr>Angles</vt:lpstr>
      <vt:lpstr>Decatur</vt:lpstr>
      <vt:lpstr>1_Angles</vt:lpstr>
      <vt:lpstr>La formation en IFSI </vt:lpstr>
      <vt:lpstr>       </vt:lpstr>
      <vt:lpstr>Présentation PowerPoint</vt:lpstr>
      <vt:lpstr>       </vt:lpstr>
      <vt:lpstr>Présentation PowerPoint</vt:lpstr>
      <vt:lpstr>       </vt:lpstr>
      <vt:lpstr>Présentation PowerPoint</vt:lpstr>
      <vt:lpstr>       </vt:lpstr>
      <vt:lpstr>       </vt:lpstr>
      <vt:lpstr>       </vt:lpstr>
      <vt:lpstr>       </vt:lpstr>
      <vt:lpstr>       </vt:lpstr>
      <vt:lpstr>      </vt:lpstr>
      <vt:lpstr>      </vt:lpstr>
      <vt:lpstr>      </vt:lpstr>
      <vt:lpstr>       </vt:lpstr>
      <vt:lpstr>       </vt:lpstr>
      <vt:lpstr>       </vt:lpstr>
      <vt:lpstr>       </vt:lpstr>
      <vt:lpstr>Merci DE VOTRE ATTENTION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Riviere, Cecile</dc:creator>
  <cp:lastModifiedBy>Riviere, Cecile</cp:lastModifiedBy>
  <cp:revision>351</cp:revision>
  <cp:lastPrinted>2024-12-20T10:16:41Z</cp:lastPrinted>
  <dcterms:created xsi:type="dcterms:W3CDTF">2009-05-13T13:07:06Z</dcterms:created>
  <dcterms:modified xsi:type="dcterms:W3CDTF">2025-01-10T13:49:01Z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TC300049761036</vt:lpwstr>
  </property>
</Properties>
</file>